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dp" ContentType="image/vnd.ms-photo"/>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11" r:id="rId1"/>
  </p:sldMasterIdLst>
  <p:notesMasterIdLst>
    <p:notesMasterId r:id="rId43"/>
  </p:notesMasterIdLst>
  <p:handoutMasterIdLst>
    <p:handoutMasterId r:id="rId44"/>
  </p:handoutMasterIdLst>
  <p:sldIdLst>
    <p:sldId id="256" r:id="rId2"/>
    <p:sldId id="277" r:id="rId3"/>
    <p:sldId id="285" r:id="rId4"/>
    <p:sldId id="286" r:id="rId5"/>
    <p:sldId id="288" r:id="rId6"/>
    <p:sldId id="289" r:id="rId7"/>
    <p:sldId id="290" r:id="rId8"/>
    <p:sldId id="291" r:id="rId9"/>
    <p:sldId id="292" r:id="rId10"/>
    <p:sldId id="293" r:id="rId11"/>
    <p:sldId id="294" r:id="rId12"/>
    <p:sldId id="295" r:id="rId13"/>
    <p:sldId id="296" r:id="rId14"/>
    <p:sldId id="297" r:id="rId15"/>
    <p:sldId id="298" r:id="rId16"/>
    <p:sldId id="299" r:id="rId17"/>
    <p:sldId id="300" r:id="rId18"/>
    <p:sldId id="301" r:id="rId19"/>
    <p:sldId id="305" r:id="rId20"/>
    <p:sldId id="306" r:id="rId21"/>
    <p:sldId id="307" r:id="rId22"/>
    <p:sldId id="308" r:id="rId23"/>
    <p:sldId id="309" r:id="rId24"/>
    <p:sldId id="310" r:id="rId25"/>
    <p:sldId id="311" r:id="rId26"/>
    <p:sldId id="312" r:id="rId27"/>
    <p:sldId id="313" r:id="rId28"/>
    <p:sldId id="314" r:id="rId29"/>
    <p:sldId id="315" r:id="rId30"/>
    <p:sldId id="316" r:id="rId31"/>
    <p:sldId id="317" r:id="rId32"/>
    <p:sldId id="318" r:id="rId33"/>
    <p:sldId id="319" r:id="rId34"/>
    <p:sldId id="320" r:id="rId35"/>
    <p:sldId id="321" r:id="rId36"/>
    <p:sldId id="322" r:id="rId37"/>
    <p:sldId id="323" r:id="rId38"/>
    <p:sldId id="324" r:id="rId39"/>
    <p:sldId id="325" r:id="rId40"/>
    <p:sldId id="326" r:id="rId41"/>
    <p:sldId id="280" r:id="rId42"/>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413" autoAdjust="0"/>
    <p:restoredTop sz="94660"/>
  </p:normalViewPr>
  <p:slideViewPr>
    <p:cSldViewPr snapToGrid="0">
      <p:cViewPr varScale="1">
        <p:scale>
          <a:sx n="110" d="100"/>
          <a:sy n="110" d="100"/>
        </p:scale>
        <p:origin x="606" y="10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notesMaster" Target="notesMasters/notesMaster1.xml"/><Relationship Id="rId48"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r>
              <a:rPr lang="ka-GE" smtClean="0"/>
              <a:t>12 აგვისტო, 2017 წელი</a:t>
            </a:r>
            <a:endParaRPr lang="en-US"/>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r>
              <a:rPr lang="ka-GE" smtClean="0"/>
              <a:t>საქართველოს პარლამენტი</a:t>
            </a:r>
            <a:endParaRPr lang="en-U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E08195E-2D7A-47DA-BA3F-75BFCB0E9100}" type="slidenum">
              <a:rPr lang="en-US" smtClean="0"/>
              <a:t>‹#›</a:t>
            </a:fld>
            <a:endParaRPr lang="en-US"/>
          </a:p>
        </p:txBody>
      </p:sp>
    </p:spTree>
    <p:extLst>
      <p:ext uri="{BB962C8B-B14F-4D97-AF65-F5344CB8AC3E}">
        <p14:creationId xmlns:p14="http://schemas.microsoft.com/office/powerpoint/2010/main" val="819474582"/>
      </p:ext>
    </p:extLst>
  </p:cSld>
  <p:clrMap bg1="lt1" tx1="dk1" bg2="lt2" tx2="dk2" accent1="accent1" accent2="accent2" accent3="accent3" accent4="accent4" accent5="accent5" accent6="accent6" hlink="hlink" folHlink="folHlink"/>
  <p:hf hd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r>
              <a:rPr lang="ka-GE" smtClean="0"/>
              <a:t>12 აგვისტო, 2017 წელი</a:t>
            </a:r>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r>
              <a:rPr lang="ka-GE" smtClean="0"/>
              <a:t>საქართველოს პარლამენტი</a:t>
            </a:r>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FB7B4A95-A8FD-470F-89F5-8A814D862A66}" type="slidenum">
              <a:rPr lang="en-US" smtClean="0"/>
              <a:t>‹#›</a:t>
            </a:fld>
            <a:endParaRPr lang="en-US"/>
          </a:p>
        </p:txBody>
      </p:sp>
    </p:spTree>
    <p:extLst>
      <p:ext uri="{BB962C8B-B14F-4D97-AF65-F5344CB8AC3E}">
        <p14:creationId xmlns:p14="http://schemas.microsoft.com/office/powerpoint/2010/main" val="3541784709"/>
      </p:ext>
    </p:extLst>
  </p:cSld>
  <p:clrMap bg1="lt1" tx1="dk1" bg2="lt2" tx2="dk2" accent1="accent1" accent2="accent2" accent3="accent3" accent4="accent4" accent5="accent5" accent6="accent6" hlink="hlink" folHlink="folHlink"/>
  <p:hf hd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7395829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10</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3097336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11</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30703691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12</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44132433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13</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39053323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14</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55643425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15</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70675841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16</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2403611323"/>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17</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234596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18</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362806297"/>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19</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2950699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726798907"/>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20</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406365337"/>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21</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2749532227"/>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22</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455266811"/>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23</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145810760"/>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24</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232122387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25</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594502769"/>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26</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59422057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27</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4105022617"/>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28</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639677220"/>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29</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94946845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4164524924"/>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30</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25058465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31</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540029547"/>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32</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68146974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33</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260224007"/>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34</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555736355"/>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35</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140499178"/>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36</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062866429"/>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37</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030315087"/>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38</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268674609"/>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39</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415193147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4</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1691601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40</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4118539038"/>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41</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13651090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5</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93753586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6</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88682139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7</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62237369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8</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314270148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FB7B4A95-A8FD-470F-89F5-8A814D862A66}" type="slidenum">
              <a:rPr lang="en-US" smtClean="0"/>
              <a:t>9</a:t>
            </a:fld>
            <a:endParaRPr lang="en-US"/>
          </a:p>
        </p:txBody>
      </p:sp>
      <p:sp>
        <p:nvSpPr>
          <p:cNvPr id="5" name="Date Placeholder 4"/>
          <p:cNvSpPr>
            <a:spLocks noGrp="1"/>
          </p:cNvSpPr>
          <p:nvPr>
            <p:ph type="dt" idx="11"/>
          </p:nvPr>
        </p:nvSpPr>
        <p:spPr/>
        <p:txBody>
          <a:bodyPr/>
          <a:lstStyle/>
          <a:p>
            <a:r>
              <a:rPr lang="ka-GE" smtClean="0"/>
              <a:t>12 აგვისტო, 2017 წელი</a:t>
            </a:r>
            <a:endParaRPr lang="en-US"/>
          </a:p>
        </p:txBody>
      </p:sp>
      <p:sp>
        <p:nvSpPr>
          <p:cNvPr id="6" name="Footer Placeholder 5"/>
          <p:cNvSpPr>
            <a:spLocks noGrp="1"/>
          </p:cNvSpPr>
          <p:nvPr>
            <p:ph type="ftr" sz="quarter" idx="12"/>
          </p:nvPr>
        </p:nvSpPr>
        <p:spPr/>
        <p:txBody>
          <a:bodyPr/>
          <a:lstStyle/>
          <a:p>
            <a:r>
              <a:rPr lang="ka-GE" smtClean="0"/>
              <a:t>საქართველოს პარლამენტი</a:t>
            </a:r>
            <a:endParaRPr lang="en-US"/>
          </a:p>
        </p:txBody>
      </p:sp>
    </p:spTree>
    <p:extLst>
      <p:ext uri="{BB962C8B-B14F-4D97-AF65-F5344CB8AC3E}">
        <p14:creationId xmlns:p14="http://schemas.microsoft.com/office/powerpoint/2010/main" val="225631344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r>
              <a:rPr lang="en-US" smtClean="0"/>
              <a:t>12 აგვისტო</a:t>
            </a:r>
            <a:endParaRPr lang="en-US"/>
          </a:p>
        </p:txBody>
      </p:sp>
      <p:sp>
        <p:nvSpPr>
          <p:cNvPr id="5" name="Footer Placeholder 4"/>
          <p:cNvSpPr>
            <a:spLocks noGrp="1"/>
          </p:cNvSpPr>
          <p:nvPr>
            <p:ph type="ftr" sz="quarter" idx="11"/>
          </p:nvPr>
        </p:nvSpPr>
        <p:spPr/>
        <p:txBody>
          <a:bodyPr/>
          <a:lstStyle/>
          <a:p>
            <a:r>
              <a:rPr lang="ka-GE" smtClean="0"/>
              <a:t>პარლამენტის რეგლამენტი</a:t>
            </a:r>
            <a:endParaRPr lang="en-US"/>
          </a:p>
        </p:txBody>
      </p:sp>
      <p:sp>
        <p:nvSpPr>
          <p:cNvPr id="6" name="Slide Number Placeholder 5"/>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229258023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 აგვისტო</a:t>
            </a:r>
            <a:endParaRPr lang="en-US"/>
          </a:p>
        </p:txBody>
      </p:sp>
      <p:sp>
        <p:nvSpPr>
          <p:cNvPr id="5" name="Footer Placeholder 4"/>
          <p:cNvSpPr>
            <a:spLocks noGrp="1"/>
          </p:cNvSpPr>
          <p:nvPr>
            <p:ph type="ftr" sz="quarter" idx="11"/>
          </p:nvPr>
        </p:nvSpPr>
        <p:spPr/>
        <p:txBody>
          <a:bodyPr/>
          <a:lstStyle/>
          <a:p>
            <a:r>
              <a:rPr lang="ka-GE" smtClean="0"/>
              <a:t>პარლამენტის რეგლამენტი</a:t>
            </a:r>
            <a:endParaRPr lang="en-US"/>
          </a:p>
        </p:txBody>
      </p:sp>
      <p:sp>
        <p:nvSpPr>
          <p:cNvPr id="6" name="Slide Number Placeholder 5"/>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67049964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 აგვისტო</a:t>
            </a:r>
            <a:endParaRPr lang="en-US"/>
          </a:p>
        </p:txBody>
      </p:sp>
      <p:sp>
        <p:nvSpPr>
          <p:cNvPr id="5" name="Footer Placeholder 4"/>
          <p:cNvSpPr>
            <a:spLocks noGrp="1"/>
          </p:cNvSpPr>
          <p:nvPr>
            <p:ph type="ftr" sz="quarter" idx="11"/>
          </p:nvPr>
        </p:nvSpPr>
        <p:spPr/>
        <p:txBody>
          <a:bodyPr/>
          <a:lstStyle/>
          <a:p>
            <a:r>
              <a:rPr lang="ka-GE" smtClean="0"/>
              <a:t>პარლამენტის რეგლამენტი</a:t>
            </a:r>
            <a:endParaRPr lang="en-US"/>
          </a:p>
        </p:txBody>
      </p:sp>
      <p:sp>
        <p:nvSpPr>
          <p:cNvPr id="6" name="Slide Number Placeholder 5"/>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8343479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r>
              <a:rPr lang="en-US" smtClean="0"/>
              <a:t>12 აგვისტო</a:t>
            </a:r>
            <a:endParaRPr lang="en-US"/>
          </a:p>
        </p:txBody>
      </p:sp>
      <p:sp>
        <p:nvSpPr>
          <p:cNvPr id="5" name="Footer Placeholder 4"/>
          <p:cNvSpPr>
            <a:spLocks noGrp="1"/>
          </p:cNvSpPr>
          <p:nvPr>
            <p:ph type="ftr" sz="quarter" idx="11"/>
          </p:nvPr>
        </p:nvSpPr>
        <p:spPr/>
        <p:txBody>
          <a:bodyPr/>
          <a:lstStyle/>
          <a:p>
            <a:r>
              <a:rPr lang="ka-GE" smtClean="0"/>
              <a:t>პარლამენტის რეგლამენტი</a:t>
            </a:r>
            <a:endParaRPr lang="en-US"/>
          </a:p>
        </p:txBody>
      </p:sp>
      <p:sp>
        <p:nvSpPr>
          <p:cNvPr id="6" name="Slide Number Placeholder 5"/>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31742472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r>
              <a:rPr lang="en-US" smtClean="0"/>
              <a:t>12 აგვისტო</a:t>
            </a:r>
            <a:endParaRPr lang="en-US"/>
          </a:p>
        </p:txBody>
      </p:sp>
      <p:sp>
        <p:nvSpPr>
          <p:cNvPr id="5" name="Footer Placeholder 4"/>
          <p:cNvSpPr>
            <a:spLocks noGrp="1"/>
          </p:cNvSpPr>
          <p:nvPr>
            <p:ph type="ftr" sz="quarter" idx="11"/>
          </p:nvPr>
        </p:nvSpPr>
        <p:spPr/>
        <p:txBody>
          <a:bodyPr/>
          <a:lstStyle/>
          <a:p>
            <a:r>
              <a:rPr lang="ka-GE" smtClean="0"/>
              <a:t>პარლამენტის რეგლამენტი</a:t>
            </a:r>
            <a:endParaRPr lang="en-US"/>
          </a:p>
        </p:txBody>
      </p:sp>
      <p:sp>
        <p:nvSpPr>
          <p:cNvPr id="6" name="Slide Number Placeholder 5"/>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1922945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r>
              <a:rPr lang="en-US" smtClean="0"/>
              <a:t>12 აგვისტო</a:t>
            </a:r>
            <a:endParaRPr lang="en-US"/>
          </a:p>
        </p:txBody>
      </p:sp>
      <p:sp>
        <p:nvSpPr>
          <p:cNvPr id="6" name="Footer Placeholder 5"/>
          <p:cNvSpPr>
            <a:spLocks noGrp="1"/>
          </p:cNvSpPr>
          <p:nvPr>
            <p:ph type="ftr" sz="quarter" idx="11"/>
          </p:nvPr>
        </p:nvSpPr>
        <p:spPr/>
        <p:txBody>
          <a:bodyPr/>
          <a:lstStyle/>
          <a:p>
            <a:r>
              <a:rPr lang="ka-GE" smtClean="0"/>
              <a:t>პარლამენტის რეგლამენტი</a:t>
            </a:r>
            <a:endParaRPr lang="en-US"/>
          </a:p>
        </p:txBody>
      </p:sp>
      <p:sp>
        <p:nvSpPr>
          <p:cNvPr id="7" name="Slide Number Placeholder 6"/>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11796449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r>
              <a:rPr lang="en-US" smtClean="0"/>
              <a:t>12 აგვისტო</a:t>
            </a:r>
            <a:endParaRPr lang="en-US"/>
          </a:p>
        </p:txBody>
      </p:sp>
      <p:sp>
        <p:nvSpPr>
          <p:cNvPr id="8" name="Footer Placeholder 7"/>
          <p:cNvSpPr>
            <a:spLocks noGrp="1"/>
          </p:cNvSpPr>
          <p:nvPr>
            <p:ph type="ftr" sz="quarter" idx="11"/>
          </p:nvPr>
        </p:nvSpPr>
        <p:spPr/>
        <p:txBody>
          <a:bodyPr/>
          <a:lstStyle/>
          <a:p>
            <a:r>
              <a:rPr lang="ka-GE" smtClean="0"/>
              <a:t>პარლამენტის რეგლამენტი</a:t>
            </a:r>
            <a:endParaRPr lang="en-US"/>
          </a:p>
        </p:txBody>
      </p:sp>
      <p:sp>
        <p:nvSpPr>
          <p:cNvPr id="9" name="Slide Number Placeholder 8"/>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119863189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r>
              <a:rPr lang="en-US" smtClean="0"/>
              <a:t>12 აგვისტო</a:t>
            </a:r>
            <a:endParaRPr lang="en-US"/>
          </a:p>
        </p:txBody>
      </p:sp>
      <p:sp>
        <p:nvSpPr>
          <p:cNvPr id="4" name="Footer Placeholder 3"/>
          <p:cNvSpPr>
            <a:spLocks noGrp="1"/>
          </p:cNvSpPr>
          <p:nvPr>
            <p:ph type="ftr" sz="quarter" idx="11"/>
          </p:nvPr>
        </p:nvSpPr>
        <p:spPr/>
        <p:txBody>
          <a:bodyPr/>
          <a:lstStyle/>
          <a:p>
            <a:r>
              <a:rPr lang="ka-GE" smtClean="0"/>
              <a:t>პარლამენტის რეგლამენტი</a:t>
            </a:r>
            <a:endParaRPr lang="en-US"/>
          </a:p>
        </p:txBody>
      </p:sp>
      <p:sp>
        <p:nvSpPr>
          <p:cNvPr id="5" name="Slide Number Placeholder 4"/>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14613522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 აგვისტო</a:t>
            </a:r>
            <a:endParaRPr lang="en-US"/>
          </a:p>
        </p:txBody>
      </p:sp>
      <p:sp>
        <p:nvSpPr>
          <p:cNvPr id="3" name="Footer Placeholder 2"/>
          <p:cNvSpPr>
            <a:spLocks noGrp="1"/>
          </p:cNvSpPr>
          <p:nvPr>
            <p:ph type="ftr" sz="quarter" idx="11"/>
          </p:nvPr>
        </p:nvSpPr>
        <p:spPr/>
        <p:txBody>
          <a:bodyPr/>
          <a:lstStyle/>
          <a:p>
            <a:r>
              <a:rPr lang="ka-GE" smtClean="0"/>
              <a:t>პარლამენტის რეგლამენტი</a:t>
            </a:r>
            <a:endParaRPr lang="en-US"/>
          </a:p>
        </p:txBody>
      </p:sp>
      <p:sp>
        <p:nvSpPr>
          <p:cNvPr id="4" name="Slide Number Placeholder 3"/>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91947425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 აგვისტო</a:t>
            </a:r>
            <a:endParaRPr lang="en-US"/>
          </a:p>
        </p:txBody>
      </p:sp>
      <p:sp>
        <p:nvSpPr>
          <p:cNvPr id="6" name="Footer Placeholder 5"/>
          <p:cNvSpPr>
            <a:spLocks noGrp="1"/>
          </p:cNvSpPr>
          <p:nvPr>
            <p:ph type="ftr" sz="quarter" idx="11"/>
          </p:nvPr>
        </p:nvSpPr>
        <p:spPr/>
        <p:txBody>
          <a:bodyPr/>
          <a:lstStyle/>
          <a:p>
            <a:r>
              <a:rPr lang="ka-GE" smtClean="0"/>
              <a:t>პარლამენტის რეგლამენტი</a:t>
            </a:r>
            <a:endParaRPr lang="en-US"/>
          </a:p>
        </p:txBody>
      </p:sp>
      <p:sp>
        <p:nvSpPr>
          <p:cNvPr id="7" name="Slide Number Placeholder 6"/>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3069160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r>
              <a:rPr lang="en-US" smtClean="0"/>
              <a:t>12 აგვისტო</a:t>
            </a:r>
            <a:endParaRPr lang="en-US"/>
          </a:p>
        </p:txBody>
      </p:sp>
      <p:sp>
        <p:nvSpPr>
          <p:cNvPr id="6" name="Footer Placeholder 5"/>
          <p:cNvSpPr>
            <a:spLocks noGrp="1"/>
          </p:cNvSpPr>
          <p:nvPr>
            <p:ph type="ftr" sz="quarter" idx="11"/>
          </p:nvPr>
        </p:nvSpPr>
        <p:spPr/>
        <p:txBody>
          <a:bodyPr/>
          <a:lstStyle/>
          <a:p>
            <a:r>
              <a:rPr lang="ka-GE" smtClean="0"/>
              <a:t>პარლამენტის რეგლამენტი</a:t>
            </a:r>
            <a:endParaRPr lang="en-US"/>
          </a:p>
        </p:txBody>
      </p:sp>
      <p:sp>
        <p:nvSpPr>
          <p:cNvPr id="7" name="Slide Number Placeholder 6"/>
          <p:cNvSpPr>
            <a:spLocks noGrp="1"/>
          </p:cNvSpPr>
          <p:nvPr>
            <p:ph type="sldNum" sz="quarter" idx="12"/>
          </p:nvPr>
        </p:nvSpPr>
        <p:spPr/>
        <p:txBody>
          <a:bodyPr/>
          <a:lstStyle/>
          <a:p>
            <a:fld id="{18DBA4BD-F313-4FE9-B5F6-F565962CF966}" type="slidenum">
              <a:rPr lang="en-US" smtClean="0"/>
              <a:t>‹#›</a:t>
            </a:fld>
            <a:endParaRPr lang="en-US"/>
          </a:p>
        </p:txBody>
      </p:sp>
    </p:spTree>
    <p:extLst>
      <p:ext uri="{BB962C8B-B14F-4D97-AF65-F5344CB8AC3E}">
        <p14:creationId xmlns:p14="http://schemas.microsoft.com/office/powerpoint/2010/main" val="128143601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 აგვისტო</a:t>
            </a:r>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ka-GE" smtClean="0"/>
              <a:t>პარლამენტის რეგლამენტი</a:t>
            </a:r>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8DBA4BD-F313-4FE9-B5F6-F565962CF966}" type="slidenum">
              <a:rPr lang="en-US" smtClean="0"/>
              <a:t>‹#›</a:t>
            </a:fld>
            <a:endParaRPr lang="en-US"/>
          </a:p>
        </p:txBody>
      </p:sp>
    </p:spTree>
    <p:extLst>
      <p:ext uri="{BB962C8B-B14F-4D97-AF65-F5344CB8AC3E}">
        <p14:creationId xmlns:p14="http://schemas.microsoft.com/office/powerpoint/2010/main" val="3179364767"/>
      </p:ext>
    </p:extLst>
  </p:cSld>
  <p:clrMap bg1="lt1" tx1="dk1" bg2="lt2" tx2="dk2" accent1="accent1" accent2="accent2" accent3="accent3" accent4="accent4" accent5="accent5" accent6="accent6" hlink="hlink" folHlink="folHlink"/>
  <p:sldLayoutIdLst>
    <p:sldLayoutId id="2147483712" r:id="rId1"/>
    <p:sldLayoutId id="2147483713" r:id="rId2"/>
    <p:sldLayoutId id="2147483714" r:id="rId3"/>
    <p:sldLayoutId id="2147483715" r:id="rId4"/>
    <p:sldLayoutId id="2147483716" r:id="rId5"/>
    <p:sldLayoutId id="2147483717" r:id="rId6"/>
    <p:sldLayoutId id="2147483718" r:id="rId7"/>
    <p:sldLayoutId id="2147483719" r:id="rId8"/>
    <p:sldLayoutId id="2147483720" r:id="rId9"/>
    <p:sldLayoutId id="2147483721" r:id="rId10"/>
    <p:sldLayoutId id="2147483722"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0.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1.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3.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4.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5.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6.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7.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8.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1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9.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0.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1.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2.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3.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4.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5.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6.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7.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8.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2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9.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0.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1.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2.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3.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4.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6.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7.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8.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3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9.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4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0.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4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 Id="rId5" Type="http://schemas.openxmlformats.org/officeDocument/2006/relationships/image" Target="../media/image1.jpeg"/><Relationship Id="rId4" Type="http://schemas.microsoft.com/office/2007/relationships/hdphoto" Target="../media/hdphoto1.wdp"/></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2391" t="12816" r="12036" b="13539"/>
          <a:stretch/>
        </p:blipFill>
        <p:spPr>
          <a:xfrm>
            <a:off x="2340067" y="323850"/>
            <a:ext cx="4959167" cy="2419350"/>
          </a:xfrm>
          <a:prstGeom prst="rect">
            <a:avLst/>
          </a:prstGeom>
        </p:spPr>
      </p:pic>
      <p:grpSp>
        <p:nvGrpSpPr>
          <p:cNvPr id="12" name="Group 11"/>
          <p:cNvGrpSpPr/>
          <p:nvPr/>
        </p:nvGrpSpPr>
        <p:grpSpPr>
          <a:xfrm>
            <a:off x="9155447" y="0"/>
            <a:ext cx="2217403" cy="6858000"/>
            <a:chOff x="9155447" y="0"/>
            <a:chExt cx="2217403" cy="6858000"/>
          </a:xfrm>
        </p:grpSpPr>
        <p:sp>
          <p:nvSpPr>
            <p:cNvPr id="9" name="Rectangle 8"/>
            <p:cNvSpPr/>
            <p:nvPr/>
          </p:nvSpPr>
          <p:spPr>
            <a:xfrm>
              <a:off x="927735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915544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sp>
        <p:nvSpPr>
          <p:cNvPr id="5" name="Title 1"/>
          <p:cNvSpPr txBox="1">
            <a:spLocks/>
          </p:cNvSpPr>
          <p:nvPr/>
        </p:nvSpPr>
        <p:spPr>
          <a:xfrm>
            <a:off x="361950" y="3429000"/>
            <a:ext cx="8915399" cy="889685"/>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ka-GE" sz="4400" b="1" dirty="0" smtClean="0">
                <a:solidFill>
                  <a:schemeClr val="accent5">
                    <a:lumMod val="50000"/>
                  </a:schemeClr>
                </a:solidFill>
                <a:effectLst>
                  <a:outerShdw blurRad="38100" dist="38100" dir="2700000" algn="tl">
                    <a:srgbClr val="000000">
                      <a:alpha val="43137"/>
                    </a:srgbClr>
                  </a:outerShdw>
                </a:effectLst>
              </a:rPr>
              <a:t>საქართველოს კონსტიტუცია</a:t>
            </a:r>
          </a:p>
        </p:txBody>
      </p:sp>
      <p:sp>
        <p:nvSpPr>
          <p:cNvPr id="10" name="Title 1"/>
          <p:cNvSpPr txBox="1">
            <a:spLocks/>
          </p:cNvSpPr>
          <p:nvPr/>
        </p:nvSpPr>
        <p:spPr>
          <a:xfrm>
            <a:off x="361951" y="3030584"/>
            <a:ext cx="8915399" cy="1157678"/>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endParaRPr lang="en-US" sz="2800" dirty="0">
              <a:solidFill>
                <a:schemeClr val="tx1">
                  <a:lumMod val="75000"/>
                  <a:lumOff val="25000"/>
                </a:schemeClr>
              </a:solidFill>
            </a:endParaRPr>
          </a:p>
        </p:txBody>
      </p:sp>
    </p:spTree>
    <p:extLst>
      <p:ext uri="{BB962C8B-B14F-4D97-AF65-F5344CB8AC3E}">
        <p14:creationId xmlns:p14="http://schemas.microsoft.com/office/powerpoint/2010/main" val="42696875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53" presetClass="exit" presetSubtype="32" fill="hold" grpId="0" nodeType="clickEffect">
                                  <p:stCondLst>
                                    <p:cond delay="0"/>
                                  </p:stCondLst>
                                  <p:childTnLst>
                                    <p:anim calcmode="lin" valueType="num">
                                      <p:cBhvr>
                                        <p:cTn id="6" dur="500"/>
                                        <p:tgtEl>
                                          <p:spTgt spid="5"/>
                                        </p:tgtEl>
                                        <p:attrNameLst>
                                          <p:attrName>ppt_w</p:attrName>
                                        </p:attrNameLst>
                                      </p:cBhvr>
                                      <p:tavLst>
                                        <p:tav tm="0">
                                          <p:val>
                                            <p:strVal val="ppt_w"/>
                                          </p:val>
                                        </p:tav>
                                        <p:tav tm="100000">
                                          <p:val>
                                            <p:fltVal val="0"/>
                                          </p:val>
                                        </p:tav>
                                      </p:tavLst>
                                    </p:anim>
                                    <p:anim calcmode="lin" valueType="num">
                                      <p:cBhvr>
                                        <p:cTn id="7" dur="500"/>
                                        <p:tgtEl>
                                          <p:spTgt spid="5"/>
                                        </p:tgtEl>
                                        <p:attrNameLst>
                                          <p:attrName>ppt_h</p:attrName>
                                        </p:attrNameLst>
                                      </p:cBhvr>
                                      <p:tavLst>
                                        <p:tav tm="0">
                                          <p:val>
                                            <p:strVal val="ppt_h"/>
                                          </p:val>
                                        </p:tav>
                                        <p:tav tm="100000">
                                          <p:val>
                                            <p:fltVal val="0"/>
                                          </p:val>
                                        </p:tav>
                                      </p:tavLst>
                                    </p:anim>
                                    <p:animEffect transition="out" filter="fade">
                                      <p:cBhvr>
                                        <p:cTn id="8" dur="500"/>
                                        <p:tgtEl>
                                          <p:spTgt spid="5"/>
                                        </p:tgtEl>
                                      </p:cBhvr>
                                    </p:animEffect>
                                    <p:set>
                                      <p:cBhvr>
                                        <p:cTn id="9" dur="1" fill="hold">
                                          <p:stCondLst>
                                            <p:cond delay="499"/>
                                          </p:stCondLst>
                                        </p:cTn>
                                        <p:tgtEl>
                                          <p:spTgt spid="5"/>
                                        </p:tgtEl>
                                        <p:attrNameLst>
                                          <p:attrName>style.visibility</p:attrName>
                                        </p:attrNameLst>
                                      </p:cBhvr>
                                      <p:to>
                                        <p:strVal val="hidden"/>
                                      </p:to>
                                    </p:set>
                                  </p:childTnLst>
                                </p:cTn>
                              </p:par>
                              <p:par>
                                <p:cTn id="10" presetID="53" presetClass="exit" presetSubtype="32" fill="hold" grpId="0" nodeType="withEffect" nodePh="1">
                                  <p:stCondLst>
                                    <p:cond delay="0"/>
                                  </p:stCondLst>
                                  <p:endCondLst>
                                    <p:cond evt="begin" delay="0">
                                      <p:tn val="10"/>
                                    </p:cond>
                                  </p:endCondLst>
                                  <p:childTnLst>
                                    <p:anim calcmode="lin" valueType="num">
                                      <p:cBhvr>
                                        <p:cTn id="11" dur="500"/>
                                        <p:tgtEl>
                                          <p:spTgt spid="10"/>
                                        </p:tgtEl>
                                        <p:attrNameLst>
                                          <p:attrName>ppt_w</p:attrName>
                                        </p:attrNameLst>
                                      </p:cBhvr>
                                      <p:tavLst>
                                        <p:tav tm="0">
                                          <p:val>
                                            <p:strVal val="ppt_w"/>
                                          </p:val>
                                        </p:tav>
                                        <p:tav tm="100000">
                                          <p:val>
                                            <p:fltVal val="0"/>
                                          </p:val>
                                        </p:tav>
                                      </p:tavLst>
                                    </p:anim>
                                    <p:anim calcmode="lin" valueType="num">
                                      <p:cBhvr>
                                        <p:cTn id="12" dur="500"/>
                                        <p:tgtEl>
                                          <p:spTgt spid="10"/>
                                        </p:tgtEl>
                                        <p:attrNameLst>
                                          <p:attrName>ppt_h</p:attrName>
                                        </p:attrNameLst>
                                      </p:cBhvr>
                                      <p:tavLst>
                                        <p:tav tm="0">
                                          <p:val>
                                            <p:strVal val="ppt_h"/>
                                          </p:val>
                                        </p:tav>
                                        <p:tav tm="100000">
                                          <p:val>
                                            <p:fltVal val="0"/>
                                          </p:val>
                                        </p:tav>
                                      </p:tavLst>
                                    </p:anim>
                                    <p:animEffect transition="out" filter="fade">
                                      <p:cBhvr>
                                        <p:cTn id="13" dur="500"/>
                                        <p:tgtEl>
                                          <p:spTgt spid="10"/>
                                        </p:tgtEl>
                                      </p:cBhvr>
                                    </p:animEffect>
                                    <p:set>
                                      <p:cBhvr>
                                        <p:cTn id="14" dur="1" fill="hold">
                                          <p:stCondLst>
                                            <p:cond delay="499"/>
                                          </p:stCondLst>
                                        </p:cTn>
                                        <p:tgtEl>
                                          <p:spTgt spid="10"/>
                                        </p:tgtEl>
                                        <p:attrNameLst>
                                          <p:attrName>style.visibility</p:attrName>
                                        </p:attrNameLst>
                                      </p:cBhvr>
                                      <p:to>
                                        <p:strVal val="hidden"/>
                                      </p:to>
                                    </p:set>
                                  </p:childTnLst>
                                </p:cTn>
                              </p:par>
                            </p:childTnLst>
                          </p:cTn>
                        </p:par>
                        <p:par>
                          <p:cTn id="15" fill="hold">
                            <p:stCondLst>
                              <p:cond delay="500"/>
                            </p:stCondLst>
                            <p:childTnLst>
                              <p:par>
                                <p:cTn id="16" presetID="47" presetClass="exit" presetSubtype="0" fill="hold" nodeType="afterEffect">
                                  <p:stCondLst>
                                    <p:cond delay="0"/>
                                  </p:stCondLst>
                                  <p:childTnLst>
                                    <p:animEffect transition="out" filter="fade">
                                      <p:cBhvr>
                                        <p:cTn id="17" dur="1000"/>
                                        <p:tgtEl>
                                          <p:spTgt spid="8"/>
                                        </p:tgtEl>
                                      </p:cBhvr>
                                    </p:animEffect>
                                    <p:anim calcmode="lin" valueType="num">
                                      <p:cBhvr>
                                        <p:cTn id="18" dur="1000"/>
                                        <p:tgtEl>
                                          <p:spTgt spid="8"/>
                                        </p:tgtEl>
                                        <p:attrNameLst>
                                          <p:attrName>ppt_x</p:attrName>
                                        </p:attrNameLst>
                                      </p:cBhvr>
                                      <p:tavLst>
                                        <p:tav tm="0">
                                          <p:val>
                                            <p:strVal val="ppt_x"/>
                                          </p:val>
                                        </p:tav>
                                        <p:tav tm="100000">
                                          <p:val>
                                            <p:strVal val="ppt_x"/>
                                          </p:val>
                                        </p:tav>
                                      </p:tavLst>
                                    </p:anim>
                                    <p:anim calcmode="lin" valueType="num">
                                      <p:cBhvr>
                                        <p:cTn id="19" dur="1000"/>
                                        <p:tgtEl>
                                          <p:spTgt spid="8"/>
                                        </p:tgtEl>
                                        <p:attrNameLst>
                                          <p:attrName>ppt_y</p:attrName>
                                        </p:attrNameLst>
                                      </p:cBhvr>
                                      <p:tavLst>
                                        <p:tav tm="0">
                                          <p:val>
                                            <p:strVal val="ppt_y"/>
                                          </p:val>
                                        </p:tav>
                                        <p:tav tm="100000">
                                          <p:val>
                                            <p:strVal val="ppt_y-.1"/>
                                          </p:val>
                                        </p:tav>
                                      </p:tavLst>
                                    </p:anim>
                                    <p:set>
                                      <p:cBhvr>
                                        <p:cTn id="20" dur="1" fill="hold">
                                          <p:stCondLst>
                                            <p:cond delay="999"/>
                                          </p:stCondLst>
                                        </p:cTn>
                                        <p:tgtEl>
                                          <p:spTgt spid="8"/>
                                        </p:tgtEl>
                                        <p:attrNameLst>
                                          <p:attrName>style.visibility</p:attrName>
                                        </p:attrNameLst>
                                      </p:cBhvr>
                                      <p:to>
                                        <p:strVal val="hidden"/>
                                      </p:to>
                                    </p:set>
                                  </p:childTnLst>
                                </p:cTn>
                              </p:par>
                            </p:childTnLst>
                          </p:cTn>
                        </p:par>
                        <p:par>
                          <p:cTn id="21" fill="hold">
                            <p:stCondLst>
                              <p:cond delay="1500"/>
                            </p:stCondLst>
                            <p:childTnLst>
                              <p:par>
                                <p:cTn id="22" presetID="35" presetClass="path" presetSubtype="0" accel="50000" decel="50000" fill="hold" nodeType="afterEffect">
                                  <p:stCondLst>
                                    <p:cond delay="0"/>
                                  </p:stCondLst>
                                  <p:childTnLst>
                                    <p:animMotion origin="layout" path="M 3.125E-6 0 L -0.7168 0.00139 " pathEditMode="relative" rAng="0" ptsTypes="AA">
                                      <p:cBhvr>
                                        <p:cTn id="23" dur="2000" fill="hold"/>
                                        <p:tgtEl>
                                          <p:spTgt spid="12"/>
                                        </p:tgtEl>
                                        <p:attrNameLst>
                                          <p:attrName>ppt_x</p:attrName>
                                          <p:attrName>ppt_y</p:attrName>
                                        </p:attrNameLst>
                                      </p:cBhvr>
                                      <p:rCtr x="-35846" y="69"/>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10"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36868" y="354396"/>
            <a:ext cx="7626531"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300" b="1" dirty="0" smtClean="0">
                <a:effectLst>
                  <a:outerShdw blurRad="38100" dist="38100" dir="2700000" algn="tl">
                    <a:srgbClr val="000000">
                      <a:alpha val="43137"/>
                    </a:srgbClr>
                  </a:outerShdw>
                </a:effectLst>
              </a:rPr>
              <a:t>მუხლი 7. ტერიტორიული მოწყობის საფუძვლები</a:t>
            </a:r>
            <a:endParaRPr lang="en-US" sz="2300" b="1"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288639"/>
            <a:ext cx="7702548" cy="457161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700" dirty="0">
                <a:effectLst>
                  <a:outerShdw blurRad="38100" dist="38100" dir="2700000" algn="tl">
                    <a:srgbClr val="000000">
                      <a:alpha val="43137"/>
                    </a:srgbClr>
                  </a:outerShdw>
                </a:effectLst>
                <a:latin typeface="Sylfaen" panose="010A0502050306030303" pitchFamily="18" charset="0"/>
              </a:rPr>
              <a:t>2</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აფხაზეთის ავტონომიური რესპუბლიკისა და </a:t>
            </a:r>
            <a:r>
              <a:rPr lang="en-US" sz="1700" dirty="0" err="1">
                <a:effectLst>
                  <a:outerShdw blurRad="38100" dist="38100" dir="2700000" algn="tl">
                    <a:srgbClr val="000000">
                      <a:alpha val="43137"/>
                    </a:srgbClr>
                  </a:outerShdw>
                </a:effectLst>
                <a:latin typeface="Sylfaen" panose="010A0502050306030303" pitchFamily="18" charset="0"/>
              </a:rPr>
              <a:t>აჭარის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ავტონომიური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რესპუბლიკის</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უფლებამოსილებები და მათი განხორციელების წესი </a:t>
            </a:r>
            <a:r>
              <a:rPr lang="en-US" sz="1700" dirty="0" err="1">
                <a:effectLst>
                  <a:outerShdw blurRad="38100" dist="38100" dir="2700000" algn="tl">
                    <a:srgbClr val="000000">
                      <a:alpha val="43137"/>
                    </a:srgbClr>
                  </a:outerShdw>
                </a:effectLst>
                <a:latin typeface="Sylfaen" panose="010A0502050306030303" pitchFamily="18" charset="0"/>
              </a:rPr>
              <a:t>განისაზღვრება</a:t>
            </a:r>
            <a:r>
              <a:rPr lang="en-US" sz="1700" dirty="0">
                <a:effectLst>
                  <a:outerShdw blurRad="38100" dist="38100" dir="2700000" algn="tl">
                    <a:srgbClr val="000000">
                      <a:alpha val="43137"/>
                    </a:srgbClr>
                  </a:outerShdw>
                </a:effectLst>
                <a:latin typeface="Sylfaen" panose="010A0502050306030303" pitchFamily="18" charset="0"/>
              </a:rPr>
              <a:t> საქართველოს </a:t>
            </a:r>
            <a:r>
              <a:rPr lang="en-US" sz="1700" dirty="0" err="1">
                <a:effectLst>
                  <a:outerShdw blurRad="38100" dist="38100" dir="2700000" algn="tl">
                    <a:srgbClr val="000000">
                      <a:alpha val="43137"/>
                    </a:srgbClr>
                  </a:outerShdw>
                </a:effectLst>
                <a:latin typeface="Sylfaen" panose="010A0502050306030303" pitchFamily="18" charset="0"/>
              </a:rPr>
              <a:t>კონსტიტუციური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კანონ</a:t>
            </a:r>
            <a:r>
              <a:rPr lang="ka-GE" sz="1700" dirty="0">
                <a:effectLst>
                  <a:outerShdw blurRad="38100" dist="38100" dir="2700000" algn="tl">
                    <a:srgbClr val="000000">
                      <a:alpha val="43137"/>
                    </a:srgbClr>
                  </a:outerShdw>
                </a:effectLst>
                <a:latin typeface="Sylfaen" panose="010A0502050306030303" pitchFamily="18" charset="0"/>
              </a:rPr>
              <a:t>ებ</a:t>
            </a:r>
            <a:r>
              <a:rPr lang="en-US" sz="1700" dirty="0" err="1">
                <a:effectLst>
                  <a:outerShdw blurRad="38100" dist="38100" dir="2700000" algn="tl">
                    <a:srgbClr val="000000">
                      <a:alpha val="43137"/>
                    </a:srgbClr>
                  </a:outerShdw>
                </a:effectLst>
                <a:latin typeface="Sylfaen" panose="010A0502050306030303" pitchFamily="18" charset="0"/>
              </a:rPr>
              <a:t>ით</a:t>
            </a:r>
            <a:r>
              <a:rPr lang="ka-GE" sz="1700" dirty="0">
                <a:effectLst>
                  <a:outerShdw blurRad="38100" dist="38100" dir="2700000" algn="tl">
                    <a:srgbClr val="000000">
                      <a:alpha val="43137"/>
                    </a:srgbClr>
                  </a:outerShdw>
                </a:effectLst>
                <a:latin typeface="Sylfaen" panose="010A0502050306030303" pitchFamily="18" charset="0"/>
              </a:rPr>
              <a:t>, რომლებიც საქართველოს კონსტიტუციის განუყოფელი ნაწილია</a:t>
            </a:r>
            <a:r>
              <a:rPr lang="en-US" sz="1700" dirty="0">
                <a:effectLst>
                  <a:outerShdw blurRad="38100" dist="38100" dir="2700000" algn="tl">
                    <a:srgbClr val="000000">
                      <a:alpha val="43137"/>
                    </a:srgbClr>
                  </a:outerShdw>
                </a:effectLst>
                <a:latin typeface="Sylfaen" panose="010A0502050306030303" pitchFamily="18" charset="0"/>
              </a:rPr>
              <a:t>.</a:t>
            </a:r>
          </a:p>
          <a:p>
            <a:pPr algn="just"/>
            <a:r>
              <a:rPr lang="ka-GE" sz="1700" dirty="0">
                <a:effectLst>
                  <a:outerShdw blurRad="38100" dist="38100" dir="2700000" algn="tl">
                    <a:srgbClr val="000000">
                      <a:alpha val="43137"/>
                    </a:srgbClr>
                  </a:outerShdw>
                </a:effectLst>
                <a:latin typeface="Sylfaen" panose="010A0502050306030303" pitchFamily="18" charset="0"/>
              </a:rPr>
              <a:t>3</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smtClean="0">
                <a:effectLst>
                  <a:outerShdw blurRad="38100" dist="38100" dir="2700000" algn="tl">
                    <a:srgbClr val="000000">
                      <a:alpha val="43137"/>
                    </a:srgbClr>
                  </a:outerShdw>
                </a:effectLst>
                <a:latin typeface="Sylfaen" panose="010A0502050306030303" pitchFamily="18" charset="0"/>
              </a:rPr>
              <a:t>  </a:t>
            </a:r>
            <a:r>
              <a:rPr lang="en-US" sz="170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1700" dirty="0" smtClean="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ტერიტორიული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სახელმწიფოებრივი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მოწყობა</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გადაისინჯება საქართველოს </a:t>
            </a:r>
            <a:r>
              <a:rPr lang="en-US" sz="1700" dirty="0" err="1">
                <a:effectLst>
                  <a:outerShdw blurRad="38100" dist="38100" dir="2700000" algn="tl">
                    <a:srgbClr val="000000">
                      <a:alpha val="43137"/>
                    </a:srgbClr>
                  </a:outerShdw>
                </a:effectLst>
                <a:latin typeface="Sylfaen" panose="010A0502050306030303" pitchFamily="18" charset="0"/>
              </a:rPr>
              <a:t>კონსტიტუციური</a:t>
            </a:r>
            <a:r>
              <a:rPr lang="en-US" sz="1700" dirty="0">
                <a:effectLst>
                  <a:outerShdw blurRad="38100" dist="38100" dir="2700000" algn="tl">
                    <a:srgbClr val="000000">
                      <a:alpha val="43137"/>
                    </a:srgbClr>
                  </a:outerShdw>
                </a:effectLst>
                <a:latin typeface="Sylfaen" panose="010A0502050306030303" pitchFamily="18" charset="0"/>
              </a:rPr>
              <a:t> კანონით</a:t>
            </a:r>
            <a:r>
              <a:rPr lang="ka-GE"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უფლებამოსილებათა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გამიჯვნის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პრინციპის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საფუძველზე</a:t>
            </a:r>
            <a:r>
              <a:rPr lang="ka-GE"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ქვეყნის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მთელ</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ტერიტორიაზე</a:t>
            </a:r>
            <a:r>
              <a:rPr lang="en-US" sz="1700" dirty="0">
                <a:effectLst>
                  <a:outerShdw blurRad="38100" dist="38100" dir="2700000" algn="tl">
                    <a:srgbClr val="000000">
                      <a:alpha val="43137"/>
                    </a:srgbClr>
                  </a:outerShdw>
                </a:effectLst>
                <a:latin typeface="Sylfaen" panose="010A0502050306030303" pitchFamily="18" charset="0"/>
              </a:rPr>
              <a:t> საქართველოს </a:t>
            </a:r>
            <a:r>
              <a:rPr lang="en-US" sz="1700" dirty="0" err="1">
                <a:effectLst>
                  <a:outerShdw blurRad="38100" dist="38100" dir="2700000" algn="tl">
                    <a:srgbClr val="000000">
                      <a:alpha val="43137"/>
                    </a:srgbClr>
                  </a:outerShdw>
                </a:effectLst>
                <a:latin typeface="Sylfaen" panose="010A0502050306030303" pitchFamily="18" charset="0"/>
              </a:rPr>
              <a:t>იურისდიქციის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სრულად</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აღდგენის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შემდეგ</a:t>
            </a:r>
            <a:r>
              <a:rPr lang="en-US" sz="1700" dirty="0">
                <a:effectLst>
                  <a:outerShdw blurRad="38100" dist="38100" dir="2700000" algn="tl">
                    <a:srgbClr val="000000">
                      <a:alpha val="43137"/>
                    </a:srgbClr>
                  </a:outerShdw>
                </a:effectLst>
                <a:latin typeface="Sylfaen" panose="010A0502050306030303" pitchFamily="18" charset="0"/>
              </a:rPr>
              <a:t>.</a:t>
            </a:r>
          </a:p>
          <a:p>
            <a:pPr algn="just"/>
            <a:r>
              <a:rPr lang="en-US" sz="1700" dirty="0">
                <a:effectLst>
                  <a:outerShdw blurRad="38100" dist="38100" dir="2700000" algn="tl">
                    <a:srgbClr val="000000">
                      <a:alpha val="43137"/>
                    </a:srgbClr>
                  </a:outerShdw>
                </a:effectLst>
                <a:latin typeface="Sylfaen" panose="010A0502050306030303" pitchFamily="18" charset="0"/>
              </a:rPr>
              <a:t>4. საქართველოს </a:t>
            </a:r>
            <a:r>
              <a:rPr lang="en-US" sz="1700" dirty="0" err="1">
                <a:effectLst>
                  <a:outerShdw blurRad="38100" dist="38100" dir="2700000" algn="tl">
                    <a:srgbClr val="000000">
                      <a:alpha val="43137"/>
                    </a:srgbClr>
                  </a:outerShdw>
                </a:effectLst>
                <a:latin typeface="Sylfaen" panose="010A0502050306030303" pitchFamily="18" charset="0"/>
              </a:rPr>
              <a:t>მოქალაქეები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ადგილობრივი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მნიშვნელობის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საქმეებს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აწესრიგებენ</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ადგილობრივი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თვითმმართველობის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მეშვეობით</a:t>
            </a:r>
            <a:r>
              <a:rPr lang="en-US" sz="1700" dirty="0">
                <a:effectLst>
                  <a:outerShdw blurRad="38100" dist="38100" dir="2700000" algn="tl">
                    <a:srgbClr val="000000">
                      <a:alpha val="43137"/>
                    </a:srgbClr>
                  </a:outerShdw>
                </a:effectLst>
                <a:latin typeface="Sylfaen" panose="010A0502050306030303" pitchFamily="18" charset="0"/>
              </a:rPr>
              <a:t>, საქართველოს </a:t>
            </a:r>
            <a:r>
              <a:rPr lang="en-US" sz="1700" dirty="0" err="1">
                <a:effectLst>
                  <a:outerShdw blurRad="38100" dist="38100" dir="2700000" algn="tl">
                    <a:srgbClr val="000000">
                      <a:alpha val="43137"/>
                    </a:srgbClr>
                  </a:outerShdw>
                </a:effectLst>
                <a:latin typeface="Sylfaen" panose="010A0502050306030303" pitchFamily="18" charset="0"/>
              </a:rPr>
              <a:t>კანონმდებლობის</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შესაბამისად</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სახელმწიფო ხელისუფლებისა და </a:t>
            </a:r>
            <a:r>
              <a:rPr lang="de-DE" sz="1700" dirty="0">
                <a:effectLst>
                  <a:outerShdw blurRad="38100" dist="38100" dir="2700000" algn="tl">
                    <a:srgbClr val="000000">
                      <a:alpha val="43137"/>
                    </a:srgbClr>
                  </a:outerShdw>
                </a:effectLst>
                <a:latin typeface="Sylfaen" panose="010A0502050306030303" pitchFamily="18" charset="0"/>
              </a:rPr>
              <a:t>თვითმმართველ</a:t>
            </a:r>
            <a:r>
              <a:rPr lang="ka-GE" sz="1700" dirty="0">
                <a:effectLst>
                  <a:outerShdw blurRad="38100" dist="38100" dir="2700000" algn="tl">
                    <a:srgbClr val="000000">
                      <a:alpha val="43137"/>
                    </a:srgbClr>
                  </a:outerShdw>
                </a:effectLst>
                <a:latin typeface="Sylfaen" panose="010A0502050306030303" pitchFamily="18" charset="0"/>
              </a:rPr>
              <a:t>ი ერთეულების უფლებამოსილებათა გამიჯვნა ეფუძნება </a:t>
            </a:r>
            <a:r>
              <a:rPr lang="ka-GE" sz="1700" dirty="0" err="1">
                <a:effectLst>
                  <a:outerShdw blurRad="38100" dist="38100" dir="2700000" algn="tl">
                    <a:srgbClr val="000000">
                      <a:alpha val="43137"/>
                    </a:srgbClr>
                  </a:outerShdw>
                </a:effectLst>
                <a:latin typeface="Sylfaen" panose="010A0502050306030303" pitchFamily="18" charset="0"/>
              </a:rPr>
              <a:t>სუბსიდიარობის</a:t>
            </a:r>
            <a:r>
              <a:rPr lang="ka-GE" sz="1700" dirty="0">
                <a:effectLst>
                  <a:outerShdw blurRad="38100" dist="38100" dir="2700000" algn="tl">
                    <a:srgbClr val="000000">
                      <a:alpha val="43137"/>
                    </a:srgbClr>
                  </a:outerShdw>
                </a:effectLst>
                <a:latin typeface="Sylfaen" panose="010A0502050306030303" pitchFamily="18" charset="0"/>
              </a:rPr>
              <a:t> პრინციპს. სახელმწიფო უზრუნველყოფს თვითმმართველი ერთეულის ფინანსური სახსრების შესაბამისობას ორგანული კანონით განსაზღვრულ თვითმმართველი ერთეულის უფლებამოსილებებთან.</a:t>
            </a:r>
            <a:endParaRPr lang="en-US" sz="1700" dirty="0">
              <a:effectLst>
                <a:outerShdw blurRad="38100" dist="38100" dir="2700000" algn="tl">
                  <a:srgbClr val="000000">
                    <a:alpha val="43137"/>
                  </a:srgbClr>
                </a:outerShdw>
              </a:effectLst>
              <a:latin typeface="Sylfaen" panose="010A0502050306030303" pitchFamily="18" charset="0"/>
            </a:endParaRPr>
          </a:p>
          <a:p>
            <a:pPr algn="just"/>
            <a:r>
              <a:rPr lang="ka-GE" sz="1700" dirty="0">
                <a:effectLst>
                  <a:outerShdw blurRad="38100" dist="38100" dir="2700000" algn="tl">
                    <a:srgbClr val="000000">
                      <a:alpha val="43137"/>
                    </a:srgbClr>
                  </a:outerShdw>
                </a:effectLst>
                <a:latin typeface="Sylfaen" panose="010A0502050306030303" pitchFamily="18" charset="0"/>
              </a:rPr>
              <a:t>5. </a:t>
            </a:r>
            <a:r>
              <a:rPr lang="ka-GE" sz="1700" dirty="0" smtClean="0">
                <a:effectLst>
                  <a:outerShdw blurRad="38100" dist="38100" dir="2700000" algn="tl">
                    <a:srgbClr val="000000">
                      <a:alpha val="43137"/>
                    </a:srgbClr>
                  </a:outerShdw>
                </a:effectLst>
                <a:latin typeface="Sylfaen" panose="010A0502050306030303" pitchFamily="18" charset="0"/>
              </a:rPr>
              <a:t> ორგანული </a:t>
            </a:r>
            <a:r>
              <a:rPr lang="ka-GE" sz="1700" dirty="0">
                <a:effectLst>
                  <a:outerShdw blurRad="38100" dist="38100" dir="2700000" algn="tl">
                    <a:srgbClr val="000000">
                      <a:alpha val="43137"/>
                    </a:srgbClr>
                  </a:outerShdw>
                </a:effectLst>
                <a:latin typeface="Sylfaen" panose="010A0502050306030303" pitchFamily="18" charset="0"/>
              </a:rPr>
              <a:t>კანონით ანაკლიაში იქმნება განსაკუთრებული ეკონომიკური ზონა, სადაც ვრცელდება სპეციალური სამართლებრივი რეჟიმი. ორგანული კანონით შეიძლება შეიქმნას ასევე სხვა განსაკუთრებული ეკონომიკური ზონები სპეციალური სამართლებრივი რეჟიმით.</a:t>
            </a:r>
            <a:endParaRPr lang="en-US" sz="1700" dirty="0">
              <a:solidFill>
                <a:schemeClr val="accent5">
                  <a:lumMod val="50000"/>
                </a:schemeClr>
              </a:solidFill>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193624061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62994" y="354396"/>
            <a:ext cx="7600406" cy="760301"/>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a-GE" sz="1900" b="1" dirty="0">
                <a:effectLst>
                  <a:outerShdw blurRad="38100" dist="38100" dir="2700000" algn="tl">
                    <a:srgbClr val="000000">
                      <a:alpha val="43137"/>
                    </a:srgbClr>
                  </a:outerShdw>
                </a:effectLst>
              </a:rPr>
              <a:t>მუხლი 8</a:t>
            </a:r>
            <a:r>
              <a:rPr lang="en-US" sz="1900" b="1" dirty="0">
                <a:effectLst>
                  <a:outerShdw blurRad="38100" dist="38100" dir="2700000" algn="tl">
                    <a:srgbClr val="000000">
                      <a:alpha val="43137"/>
                    </a:srgbClr>
                  </a:outerShdw>
                </a:effectLst>
              </a:rPr>
              <a:t>. </a:t>
            </a:r>
            <a:r>
              <a:rPr lang="ka-GE" sz="1900" b="1" dirty="0">
                <a:effectLst>
                  <a:outerShdw blurRad="38100" dist="38100" dir="2700000" algn="tl">
                    <a:srgbClr val="000000">
                      <a:alpha val="43137"/>
                    </a:srgbClr>
                  </a:outerShdw>
                </a:effectLst>
              </a:rPr>
              <a:t>სახელმწიფოსა და საქართველოს </a:t>
            </a:r>
            <a:r>
              <a:rPr lang="en-US" sz="1900" b="1" dirty="0">
                <a:effectLst>
                  <a:outerShdw blurRad="38100" dist="38100" dir="2700000" algn="tl">
                    <a:srgbClr val="000000">
                      <a:alpha val="43137"/>
                    </a:srgbClr>
                  </a:outerShdw>
                </a:effectLst>
              </a:rPr>
              <a:t>სამოციქულო </a:t>
            </a:r>
            <a:r>
              <a:rPr lang="en-US" sz="1900" b="1" dirty="0" err="1">
                <a:effectLst>
                  <a:outerShdw blurRad="38100" dist="38100" dir="2700000" algn="tl">
                    <a:srgbClr val="000000">
                      <a:alpha val="43137"/>
                    </a:srgbClr>
                  </a:outerShdw>
                </a:effectLst>
              </a:rPr>
              <a:t>ავტოკეფალური</a:t>
            </a:r>
            <a:r>
              <a:rPr lang="en-US" sz="1900" b="1" dirty="0">
                <a:effectLst>
                  <a:outerShdw blurRad="38100" dist="38100" dir="2700000" algn="tl">
                    <a:srgbClr val="000000">
                      <a:alpha val="43137"/>
                    </a:srgbClr>
                  </a:outerShdw>
                </a:effectLst>
              </a:rPr>
              <a:t> </a:t>
            </a:r>
            <a:r>
              <a:rPr lang="ka-GE" sz="1900" b="1" dirty="0">
                <a:effectLst>
                  <a:outerShdw blurRad="38100" dist="38100" dir="2700000" algn="tl">
                    <a:srgbClr val="000000">
                      <a:alpha val="43137"/>
                    </a:srgbClr>
                  </a:outerShdw>
                </a:effectLst>
              </a:rPr>
              <a:t>მართლმადიდებელი ეკლესიის ურთიერთობა</a:t>
            </a:r>
            <a:endParaRPr lang="en-US" sz="1900" b="1"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682645"/>
            <a:ext cx="7702548" cy="45716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2200" dirty="0">
                <a:effectLst>
                  <a:outerShdw blurRad="38100" dist="38100" dir="2700000" algn="tl">
                    <a:srgbClr val="000000">
                      <a:alpha val="43137"/>
                    </a:srgbClr>
                  </a:outerShdw>
                </a:effectLst>
                <a:latin typeface="Sylfaen" panose="010A0502050306030303" pitchFamily="18" charset="0"/>
              </a:rPr>
              <a:t>რწმენისა და აღმსარებლობის თავისუფლებასთან ერთად სახელმწიფო </a:t>
            </a:r>
            <a:r>
              <a:rPr lang="en-US" sz="2200" dirty="0" err="1">
                <a:effectLst>
                  <a:outerShdw blurRad="38100" dist="38100" dir="2700000" algn="tl">
                    <a:srgbClr val="000000">
                      <a:alpha val="43137"/>
                    </a:srgbClr>
                  </a:outerShdw>
                </a:effectLst>
                <a:latin typeface="Sylfaen" panose="010A0502050306030303" pitchFamily="18" charset="0"/>
              </a:rPr>
              <a:t>აღიარებს</a:t>
            </a:r>
            <a:r>
              <a:rPr lang="en-US" sz="2200" dirty="0">
                <a:effectLst>
                  <a:outerShdw blurRad="38100" dist="38100" dir="2700000" algn="tl">
                    <a:srgbClr val="000000">
                      <a:alpha val="43137"/>
                    </a:srgbClr>
                  </a:outerShdw>
                </a:effectLst>
                <a:latin typeface="Sylfaen" panose="010A0502050306030303" pitchFamily="18" charset="0"/>
              </a:rPr>
              <a:t> საქართველოს სამოციქულო </a:t>
            </a:r>
            <a:r>
              <a:rPr lang="en-US" sz="2200" dirty="0" err="1">
                <a:effectLst>
                  <a:outerShdw blurRad="38100" dist="38100" dir="2700000" algn="tl">
                    <a:srgbClr val="000000">
                      <a:alpha val="43137"/>
                    </a:srgbClr>
                  </a:outerShdw>
                </a:effectLst>
                <a:latin typeface="Sylfaen" panose="010A0502050306030303" pitchFamily="18" charset="0"/>
              </a:rPr>
              <a:t>ავტოკეფალური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მართლმადიდებელი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ეკლესიის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განსაკუთრებულ</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როლს</a:t>
            </a:r>
            <a:r>
              <a:rPr lang="en-US" sz="2200" dirty="0">
                <a:effectLst>
                  <a:outerShdw blurRad="38100" dist="38100" dir="2700000" algn="tl">
                    <a:srgbClr val="000000">
                      <a:alpha val="43137"/>
                    </a:srgbClr>
                  </a:outerShdw>
                </a:effectLst>
                <a:latin typeface="Sylfaen" panose="010A0502050306030303" pitchFamily="18" charset="0"/>
              </a:rPr>
              <a:t> საქართველოს </a:t>
            </a:r>
            <a:r>
              <a:rPr lang="en-US" sz="2200" dirty="0" err="1">
                <a:effectLst>
                  <a:outerShdw blurRad="38100" dist="38100" dir="2700000" algn="tl">
                    <a:srgbClr val="000000">
                      <a:alpha val="43137"/>
                    </a:srgbClr>
                  </a:outerShdw>
                </a:effectLst>
                <a:latin typeface="Sylfaen" panose="010A0502050306030303" pitchFamily="18" charset="0"/>
              </a:rPr>
              <a:t>ისტორიაში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დამოუკიდებლობას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სახელმწიფოსაგან</a:t>
            </a:r>
            <a:r>
              <a:rPr lang="en-US" sz="2200" dirty="0">
                <a:effectLst>
                  <a:outerShdw blurRad="38100" dist="38100" dir="2700000" algn="tl">
                    <a:srgbClr val="000000">
                      <a:alpha val="43137"/>
                    </a:srgbClr>
                  </a:outerShdw>
                </a:effectLst>
                <a:latin typeface="Sylfaen" panose="010A0502050306030303" pitchFamily="18" charset="0"/>
              </a:rPr>
              <a:t>. საქართველოს </a:t>
            </a:r>
            <a:r>
              <a:rPr lang="en-US" sz="2200" dirty="0" err="1">
                <a:effectLst>
                  <a:outerShdw blurRad="38100" dist="38100" dir="2700000" algn="tl">
                    <a:srgbClr val="000000">
                      <a:alpha val="43137"/>
                    </a:srgbClr>
                  </a:outerShdw>
                </a:effectLst>
                <a:latin typeface="Sylfaen" panose="010A0502050306030303" pitchFamily="18" charset="0"/>
              </a:rPr>
              <a:t>სახელმწიფოსა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a:t>
            </a:r>
            <a:r>
              <a:rPr lang="en-US" sz="2200" dirty="0">
                <a:effectLst>
                  <a:outerShdw blurRad="38100" dist="38100" dir="2700000" algn="tl">
                    <a:srgbClr val="000000">
                      <a:alpha val="43137"/>
                    </a:srgbClr>
                  </a:outerShdw>
                </a:effectLst>
                <a:latin typeface="Sylfaen" panose="010A0502050306030303" pitchFamily="18" charset="0"/>
              </a:rPr>
              <a:t> საქართველოს სამოციქულო </a:t>
            </a:r>
            <a:r>
              <a:rPr lang="en-US" sz="2200" dirty="0" err="1">
                <a:effectLst>
                  <a:outerShdw blurRad="38100" dist="38100" dir="2700000" algn="tl">
                    <a:srgbClr val="000000">
                      <a:alpha val="43137"/>
                    </a:srgbClr>
                  </a:outerShdw>
                </a:effectLst>
                <a:latin typeface="Sylfaen" panose="010A0502050306030303" pitchFamily="18" charset="0"/>
              </a:rPr>
              <a:t>ავტოკეფალური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მართლმადიდებელი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ეკლესიის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ურთიერთობა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განისაზღვრება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კონსტიტუციური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შეთანხმებით</a:t>
            </a:r>
            <a:r>
              <a:rPr lang="ka-GE" sz="2200" dirty="0">
                <a:effectLst>
                  <a:outerShdw blurRad="38100" dist="38100" dir="2700000" algn="tl">
                    <a:srgbClr val="000000">
                      <a:alpha val="43137"/>
                    </a:srgbClr>
                  </a:outerShdw>
                </a:effectLst>
                <a:latin typeface="Sylfaen" panose="010A0502050306030303" pitchFamily="18" charset="0"/>
              </a:rPr>
              <a:t>, რომელიც </a:t>
            </a:r>
            <a:r>
              <a:rPr lang="en-US" sz="2200" dirty="0" err="1">
                <a:effectLst>
                  <a:outerShdw blurRad="38100" dist="38100" dir="2700000" algn="tl">
                    <a:srgbClr val="000000">
                      <a:alpha val="43137"/>
                    </a:srgbClr>
                  </a:outerShdw>
                </a:effectLst>
                <a:latin typeface="Sylfaen" panose="010A0502050306030303" pitchFamily="18" charset="0"/>
              </a:rPr>
              <a:t>სრულად</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უნდა </a:t>
            </a:r>
            <a:r>
              <a:rPr lang="en-US" sz="2200" dirty="0" err="1">
                <a:effectLst>
                  <a:outerShdw blurRad="38100" dist="38100" dir="2700000" algn="tl">
                    <a:srgbClr val="000000">
                      <a:alpha val="43137"/>
                    </a:srgbClr>
                  </a:outerShdw>
                </a:effectLst>
                <a:latin typeface="Sylfaen" panose="010A0502050306030303" pitchFamily="18" charset="0"/>
              </a:rPr>
              <a:t>შეესაბამებ</a:t>
            </a:r>
            <a:r>
              <a:rPr lang="ka-GE" sz="2200" dirty="0">
                <a:effectLst>
                  <a:outerShdw blurRad="38100" dist="38100" dir="2700000" algn="tl">
                    <a:srgbClr val="000000">
                      <a:alpha val="43137"/>
                    </a:srgbClr>
                  </a:outerShdw>
                </a:effectLst>
                <a:latin typeface="Sylfaen" panose="010A0502050306030303" pitchFamily="18" charset="0"/>
              </a:rPr>
              <a:t>ოდეს </a:t>
            </a:r>
            <a:r>
              <a:rPr lang="en-US" sz="2200" dirty="0">
                <a:effectLst>
                  <a:outerShdw blurRad="38100" dist="38100" dir="2700000" algn="tl">
                    <a:srgbClr val="000000">
                      <a:alpha val="43137"/>
                    </a:srgbClr>
                  </a:outerShdw>
                </a:effectLst>
                <a:latin typeface="Sylfaen" panose="010A0502050306030303" pitchFamily="18" charset="0"/>
              </a:rPr>
              <a:t>საერთაშორისო </a:t>
            </a:r>
            <a:r>
              <a:rPr lang="en-US" sz="2200" dirty="0" err="1">
                <a:effectLst>
                  <a:outerShdw blurRad="38100" dist="38100" dir="2700000" algn="tl">
                    <a:srgbClr val="000000">
                      <a:alpha val="43137"/>
                    </a:srgbClr>
                  </a:outerShdw>
                </a:effectLst>
                <a:latin typeface="Sylfaen" panose="010A0502050306030303" pitchFamily="18" charset="0"/>
              </a:rPr>
              <a:t>სამართლის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საყოველთაოდ</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აღიარებულ</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პრინციპებსა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ნორმებს</a:t>
            </a:r>
            <a:r>
              <a:rPr lang="ka-GE" sz="2200" dirty="0">
                <a:effectLst>
                  <a:outerShdw blurRad="38100" dist="38100" dir="2700000" algn="tl">
                    <a:srgbClr val="000000">
                      <a:alpha val="43137"/>
                    </a:srgbClr>
                  </a:outerShdw>
                </a:effectLst>
                <a:latin typeface="Sylfaen" panose="010A0502050306030303" pitchFamily="18" charset="0"/>
              </a:rPr>
              <a:t> ადამიანის უფლებათა და თავისუფლებათა სფეროში.</a:t>
            </a:r>
            <a:endParaRPr lang="en-US" sz="220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4085627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62994" y="164918"/>
            <a:ext cx="7615646" cy="97590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endParaRPr lang="en-US" sz="2100" b="1" dirty="0" smtClean="0">
              <a:effectLst>
                <a:outerShdw blurRad="38100" dist="38100" dir="2700000" algn="tl">
                  <a:srgbClr val="000000">
                    <a:alpha val="43137"/>
                  </a:srgbClr>
                </a:outerShdw>
              </a:effectLst>
              <a:latin typeface="Sylfaen" panose="010A0502050306030303" pitchFamily="18" charset="0"/>
            </a:endParaRPr>
          </a:p>
          <a:p>
            <a:pPr algn="ctr"/>
            <a:r>
              <a:rPr lang="en-US" sz="2100" b="1" dirty="0" err="1" smtClean="0">
                <a:effectLst>
                  <a:outerShdw blurRad="38100" dist="38100" dir="2700000" algn="tl">
                    <a:srgbClr val="000000">
                      <a:alpha val="43137"/>
                    </a:srgbClr>
                  </a:outerShdw>
                </a:effectLst>
                <a:latin typeface="Sylfaen" panose="010A0502050306030303" pitchFamily="18" charset="0"/>
              </a:rPr>
              <a:t>თავი</a:t>
            </a:r>
            <a:r>
              <a:rPr lang="en-US" sz="2100" b="1" dirty="0" smtClean="0">
                <a:effectLst>
                  <a:outerShdw blurRad="38100" dist="38100" dir="2700000" algn="tl">
                    <a:srgbClr val="000000">
                      <a:alpha val="43137"/>
                    </a:srgbClr>
                  </a:outerShdw>
                </a:effectLst>
                <a:latin typeface="Sylfaen" panose="010A0502050306030303" pitchFamily="18" charset="0"/>
              </a:rPr>
              <a:t> </a:t>
            </a:r>
            <a:r>
              <a:rPr lang="en-US" sz="2100" b="1" dirty="0" err="1">
                <a:effectLst>
                  <a:outerShdw blurRad="38100" dist="38100" dir="2700000" algn="tl">
                    <a:srgbClr val="000000">
                      <a:alpha val="43137"/>
                    </a:srgbClr>
                  </a:outerShdw>
                </a:effectLst>
                <a:latin typeface="Sylfaen" panose="010A0502050306030303" pitchFamily="18" charset="0"/>
              </a:rPr>
              <a:t>მეორე</a:t>
            </a:r>
            <a:r>
              <a:rPr lang="en-US" sz="2100" b="1" dirty="0">
                <a:effectLst>
                  <a:outerShdw blurRad="38100" dist="38100" dir="2700000" algn="tl">
                    <a:srgbClr val="000000">
                      <a:alpha val="43137"/>
                    </a:srgbClr>
                  </a:outerShdw>
                </a:effectLst>
                <a:latin typeface="Sylfaen" panose="010A0502050306030303" pitchFamily="18" charset="0"/>
              </a:rPr>
              <a:t>. </a:t>
            </a:r>
            <a:r>
              <a:rPr lang="ka-GE" sz="2100" b="1" dirty="0" smtClean="0">
                <a:effectLst>
                  <a:outerShdw blurRad="38100" dist="38100" dir="2700000" algn="tl">
                    <a:srgbClr val="000000">
                      <a:alpha val="43137"/>
                    </a:srgbClr>
                  </a:outerShdw>
                </a:effectLst>
                <a:latin typeface="Sylfaen" panose="010A0502050306030303" pitchFamily="18" charset="0"/>
              </a:rPr>
              <a:t> </a:t>
            </a:r>
            <a:r>
              <a:rPr lang="en-US" sz="2100" b="1" dirty="0" err="1" smtClean="0">
                <a:effectLst>
                  <a:outerShdw blurRad="38100" dist="38100" dir="2700000" algn="tl">
                    <a:srgbClr val="000000">
                      <a:alpha val="43137"/>
                    </a:srgbClr>
                  </a:outerShdw>
                </a:effectLst>
                <a:latin typeface="Sylfaen" panose="010A0502050306030303" pitchFamily="18" charset="0"/>
              </a:rPr>
              <a:t>ადამიანის</a:t>
            </a:r>
            <a:r>
              <a:rPr lang="en-US" sz="2100" b="1" dirty="0" smtClean="0">
                <a:effectLst>
                  <a:outerShdw blurRad="38100" dist="38100" dir="2700000" algn="tl">
                    <a:srgbClr val="000000">
                      <a:alpha val="43137"/>
                    </a:srgbClr>
                  </a:outerShdw>
                </a:effectLst>
                <a:latin typeface="Sylfaen" panose="010A0502050306030303" pitchFamily="18" charset="0"/>
              </a:rPr>
              <a:t> </a:t>
            </a:r>
            <a:r>
              <a:rPr lang="en-US" sz="2100" b="1" dirty="0" err="1">
                <a:effectLst>
                  <a:outerShdw blurRad="38100" dist="38100" dir="2700000" algn="tl">
                    <a:srgbClr val="000000">
                      <a:alpha val="43137"/>
                    </a:srgbClr>
                  </a:outerShdw>
                </a:effectLst>
                <a:latin typeface="Sylfaen" panose="010A0502050306030303" pitchFamily="18" charset="0"/>
              </a:rPr>
              <a:t>ძირითადი</a:t>
            </a:r>
            <a:r>
              <a:rPr lang="en-US" sz="2100" b="1" dirty="0">
                <a:effectLst>
                  <a:outerShdw blurRad="38100" dist="38100" dir="2700000" algn="tl">
                    <a:srgbClr val="000000">
                      <a:alpha val="43137"/>
                    </a:srgbClr>
                  </a:outerShdw>
                </a:effectLst>
                <a:latin typeface="Sylfaen" panose="010A0502050306030303" pitchFamily="18" charset="0"/>
              </a:rPr>
              <a:t> </a:t>
            </a:r>
            <a:r>
              <a:rPr lang="en-US" sz="2100" b="1" dirty="0" err="1" smtClean="0">
                <a:effectLst>
                  <a:outerShdw blurRad="38100" dist="38100" dir="2700000" algn="tl">
                    <a:srgbClr val="000000">
                      <a:alpha val="43137"/>
                    </a:srgbClr>
                  </a:outerShdw>
                </a:effectLst>
                <a:latin typeface="Sylfaen" panose="010A0502050306030303" pitchFamily="18" charset="0"/>
              </a:rPr>
              <a:t>უფლე</a:t>
            </a:r>
            <a:r>
              <a:rPr lang="ka-GE" sz="2100" b="1" dirty="0" smtClean="0">
                <a:effectLst>
                  <a:outerShdw blurRad="38100" dist="38100" dir="2700000" algn="tl">
                    <a:srgbClr val="000000">
                      <a:alpha val="43137"/>
                    </a:srgbClr>
                  </a:outerShdw>
                </a:effectLst>
                <a:latin typeface="Sylfaen" panose="010A0502050306030303" pitchFamily="18" charset="0"/>
              </a:rPr>
              <a:t>ბები. </a:t>
            </a:r>
          </a:p>
          <a:p>
            <a:pPr algn="ctr"/>
            <a:endParaRPr lang="ka-GE" sz="1000" b="1" dirty="0" smtClean="0">
              <a:effectLst>
                <a:outerShdw blurRad="38100" dist="38100" dir="2700000" algn="tl">
                  <a:srgbClr val="000000">
                    <a:alpha val="43137"/>
                  </a:srgbClr>
                </a:outerShdw>
              </a:effectLst>
              <a:latin typeface="Sylfaen" panose="010A0502050306030303" pitchFamily="18" charset="0"/>
            </a:endParaRPr>
          </a:p>
          <a:p>
            <a:pPr algn="ctr"/>
            <a:r>
              <a:rPr lang="ka-GE" sz="2100" b="1" dirty="0" smtClean="0">
                <a:effectLst>
                  <a:outerShdw blurRad="38100" dist="38100" dir="2700000" algn="tl">
                    <a:srgbClr val="000000">
                      <a:alpha val="43137"/>
                    </a:srgbClr>
                  </a:outerShdw>
                </a:effectLst>
                <a:latin typeface="Sylfaen" panose="010A0502050306030303" pitchFamily="18" charset="0"/>
              </a:rPr>
              <a:t>მუხლი </a:t>
            </a:r>
            <a:r>
              <a:rPr lang="ka-GE" sz="2100" b="1" dirty="0">
                <a:effectLst>
                  <a:outerShdw blurRad="38100" dist="38100" dir="2700000" algn="tl">
                    <a:srgbClr val="000000">
                      <a:alpha val="43137"/>
                    </a:srgbClr>
                  </a:outerShdw>
                </a:effectLst>
                <a:latin typeface="Sylfaen" panose="010A0502050306030303" pitchFamily="18" charset="0"/>
              </a:rPr>
              <a:t>9</a:t>
            </a:r>
            <a:r>
              <a:rPr lang="en-US" sz="2100" b="1" dirty="0">
                <a:effectLst>
                  <a:outerShdw blurRad="38100" dist="38100" dir="2700000" algn="tl">
                    <a:srgbClr val="000000">
                      <a:alpha val="43137"/>
                    </a:srgbClr>
                  </a:outerShdw>
                </a:effectLst>
                <a:latin typeface="Sylfaen" panose="010A0502050306030303" pitchFamily="18" charset="0"/>
              </a:rPr>
              <a:t>. </a:t>
            </a:r>
            <a:r>
              <a:rPr lang="ka-GE" sz="2100" b="1" dirty="0">
                <a:effectLst>
                  <a:outerShdw blurRad="38100" dist="38100" dir="2700000" algn="tl">
                    <a:srgbClr val="000000">
                      <a:alpha val="43137"/>
                    </a:srgbClr>
                  </a:outerShdw>
                </a:effectLst>
                <a:latin typeface="Sylfaen" panose="010A0502050306030303" pitchFamily="18" charset="0"/>
              </a:rPr>
              <a:t>ადამიანის ღირსების ხელშეუვალობა</a:t>
            </a:r>
            <a:endParaRPr lang="en-US" sz="2100" b="1" dirty="0">
              <a:effectLst>
                <a:outerShdw blurRad="38100" dist="38100" dir="2700000" algn="tl">
                  <a:srgbClr val="000000">
                    <a:alpha val="43137"/>
                  </a:srgbClr>
                </a:outerShdw>
              </a:effectLst>
              <a:latin typeface="Sylfaen" panose="010A0502050306030303" pitchFamily="18" charset="0"/>
            </a:endParaRPr>
          </a:p>
          <a:p>
            <a:pPr algn="just"/>
            <a:endParaRPr lang="en-US" sz="2100" b="1"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76092" y="2107474"/>
            <a:ext cx="7702548" cy="383476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200" dirty="0">
                <a:effectLst>
                  <a:outerShdw blurRad="38100" dist="38100" dir="2700000" algn="tl">
                    <a:srgbClr val="000000">
                      <a:alpha val="43137"/>
                    </a:srgbClr>
                  </a:outerShdw>
                </a:effectLst>
              </a:rPr>
              <a:t>1. </a:t>
            </a:r>
            <a:r>
              <a:rPr lang="en-US" sz="2200" dirty="0" err="1">
                <a:effectLst>
                  <a:outerShdw blurRad="38100" dist="38100" dir="2700000" algn="tl">
                    <a:srgbClr val="000000">
                      <a:alpha val="43137"/>
                    </a:srgbClr>
                  </a:outerShdw>
                </a:effectLst>
              </a:rPr>
              <a:t>ადამიანის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ღირსება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ხელშეუვალია</a:t>
            </a:r>
            <a:r>
              <a:rPr lang="ka-GE" sz="2200" dirty="0">
                <a:effectLst>
                  <a:outerShdw blurRad="38100" dist="38100" dir="2700000" algn="tl">
                    <a:srgbClr val="000000">
                      <a:alpha val="43137"/>
                    </a:srgbClr>
                  </a:outerShdw>
                </a:effectLst>
              </a:rPr>
              <a:t> და მას იცავს სახელმწიფო</a:t>
            </a:r>
            <a:r>
              <a:rPr lang="en-US" sz="2200" dirty="0">
                <a:effectLst>
                  <a:outerShdw blurRad="38100" dist="38100" dir="2700000" algn="tl">
                    <a:srgbClr val="000000">
                      <a:alpha val="43137"/>
                    </a:srgbClr>
                  </a:outerShdw>
                </a:effectLst>
              </a:rPr>
              <a:t>.</a:t>
            </a:r>
          </a:p>
          <a:p>
            <a:pPr algn="just"/>
            <a:endParaRPr lang="ka-GE" sz="2200" dirty="0" smtClean="0">
              <a:effectLst>
                <a:outerShdw blurRad="38100" dist="38100" dir="2700000" algn="tl">
                  <a:srgbClr val="000000">
                    <a:alpha val="43137"/>
                  </a:srgbClr>
                </a:outerShdw>
              </a:effectLst>
            </a:endParaRPr>
          </a:p>
          <a:p>
            <a:pPr algn="just"/>
            <a:r>
              <a:rPr lang="ka-GE" sz="2200" dirty="0" smtClean="0">
                <a:effectLst>
                  <a:outerShdw blurRad="38100" dist="38100" dir="2700000" algn="tl">
                    <a:srgbClr val="000000">
                      <a:alpha val="43137"/>
                    </a:srgbClr>
                  </a:outerShdw>
                </a:effectLst>
              </a:rPr>
              <a:t>2</a:t>
            </a:r>
            <a:r>
              <a:rPr lang="ka-GE" sz="2200" dirty="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დაუშვებელია </a:t>
            </a:r>
            <a:r>
              <a:rPr lang="en-US" sz="2200" dirty="0" err="1">
                <a:effectLst>
                  <a:outerShdw blurRad="38100" dist="38100" dir="2700000" algn="tl">
                    <a:srgbClr val="000000">
                      <a:alpha val="43137"/>
                    </a:srgbClr>
                  </a:outerShdw>
                </a:effectLst>
              </a:rPr>
              <a:t>ადამიანის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წამება</a:t>
            </a:r>
            <a:r>
              <a:rPr lang="ka-GE" sz="2200" dirty="0">
                <a:effectLst>
                  <a:outerShdw blurRad="38100" dist="38100" dir="2700000" algn="tl">
                    <a:srgbClr val="000000">
                      <a:alpha val="43137"/>
                    </a:srgbClr>
                  </a:outerShdw>
                </a:effectLst>
              </a:rPr>
              <a:t>, არაადამიანური ან დამამცირებელი </a:t>
            </a:r>
            <a:r>
              <a:rPr lang="en-US" sz="2200" dirty="0" err="1">
                <a:effectLst>
                  <a:outerShdw blurRad="38100" dist="38100" dir="2700000" algn="tl">
                    <a:srgbClr val="000000">
                      <a:alpha val="43137"/>
                    </a:srgbClr>
                  </a:outerShdw>
                </a:effectLst>
              </a:rPr>
              <a:t>მოპყრობა</a:t>
            </a:r>
            <a:r>
              <a:rPr lang="ka-GE" sz="2200" dirty="0">
                <a:effectLst>
                  <a:outerShdw blurRad="38100" dist="38100" dir="2700000" algn="tl">
                    <a:srgbClr val="000000">
                      <a:alpha val="43137"/>
                    </a:srgbClr>
                  </a:outerShdw>
                </a:effectLst>
              </a:rPr>
              <a:t>, არაადამიანური ან დამამცირებელი </a:t>
            </a:r>
            <a:r>
              <a:rPr lang="en-US" sz="2200" dirty="0" err="1">
                <a:effectLst>
                  <a:outerShdw blurRad="38100" dist="38100" dir="2700000" algn="tl">
                    <a:srgbClr val="000000">
                      <a:alpha val="43137"/>
                    </a:srgbClr>
                  </a:outerShdw>
                </a:effectLst>
              </a:rPr>
              <a:t>სასჯელის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გამოყენება</a:t>
            </a:r>
            <a:r>
              <a:rPr lang="en-US" sz="2200" dirty="0">
                <a:effectLst>
                  <a:outerShdw blurRad="38100" dist="38100" dir="2700000" algn="tl">
                    <a:srgbClr val="000000">
                      <a:alpha val="43137"/>
                    </a:srgbClr>
                  </a:outerShdw>
                </a:effectLst>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76025982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36868" y="200298"/>
            <a:ext cx="7626531" cy="949233"/>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200" b="1" dirty="0">
                <a:effectLst>
                  <a:outerShdw blurRad="38100" dist="38100" dir="2700000" algn="tl">
                    <a:srgbClr val="000000">
                      <a:alpha val="43137"/>
                    </a:srgbClr>
                  </a:outerShdw>
                </a:effectLst>
              </a:rPr>
              <a:t>მუხლი 10</a:t>
            </a:r>
            <a:r>
              <a:rPr lang="en-US" sz="2200" b="1" dirty="0">
                <a:effectLst>
                  <a:outerShdw blurRad="38100" dist="38100" dir="2700000" algn="tl">
                    <a:srgbClr val="000000">
                      <a:alpha val="43137"/>
                    </a:srgbClr>
                  </a:outerShdw>
                </a:effectLst>
              </a:rPr>
              <a:t>. </a:t>
            </a:r>
            <a:r>
              <a:rPr lang="ka-GE" sz="2200" b="1" dirty="0">
                <a:effectLst>
                  <a:outerShdw blurRad="38100" dist="38100" dir="2700000" algn="tl">
                    <a:srgbClr val="000000">
                      <a:alpha val="43137"/>
                    </a:srgbClr>
                  </a:outerShdw>
                </a:effectLst>
              </a:rPr>
              <a:t>სიცოცხლისა და ფიზიკური ხელშეუხებლობის უფლებები</a:t>
            </a:r>
            <a:endParaRPr lang="en-US" sz="22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2420981"/>
            <a:ext cx="7702548" cy="37215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2200" dirty="0" smtClean="0">
                <a:effectLst>
                  <a:outerShdw blurRad="38100" dist="38100" dir="2700000" algn="tl">
                    <a:srgbClr val="000000">
                      <a:alpha val="43137"/>
                    </a:srgbClr>
                  </a:outerShdw>
                </a:effectLst>
              </a:rPr>
              <a:t>1.	ადამიანის </a:t>
            </a:r>
            <a:r>
              <a:rPr lang="ka-GE" sz="2200" dirty="0">
                <a:effectLst>
                  <a:outerShdw blurRad="38100" dist="38100" dir="2700000" algn="tl">
                    <a:srgbClr val="000000">
                      <a:alpha val="43137"/>
                    </a:srgbClr>
                  </a:outerShdw>
                </a:effectLst>
              </a:rPr>
              <a:t>სიცოცხლე დაცულია. </a:t>
            </a:r>
            <a:r>
              <a:rPr lang="en-US" sz="2200" dirty="0" err="1">
                <a:effectLst>
                  <a:outerShdw blurRad="38100" dist="38100" dir="2700000" algn="tl">
                    <a:srgbClr val="000000">
                      <a:alpha val="43137"/>
                    </a:srgbClr>
                  </a:outerShdw>
                </a:effectLst>
              </a:rPr>
              <a:t>სიკვდილით</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დასჯა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აკრძალულია</a:t>
            </a:r>
            <a:r>
              <a:rPr lang="en-US" sz="2200" dirty="0">
                <a:effectLst>
                  <a:outerShdw blurRad="38100" dist="38100" dir="2700000" algn="tl">
                    <a:srgbClr val="000000">
                      <a:alpha val="43137"/>
                    </a:srgbClr>
                  </a:outerShdw>
                </a:effectLst>
              </a:rPr>
              <a:t>.</a:t>
            </a:r>
          </a:p>
          <a:p>
            <a:pPr algn="just"/>
            <a:endParaRPr lang="ka-GE" sz="2200" dirty="0">
              <a:effectLst>
                <a:outerShdw blurRad="38100" dist="38100" dir="2700000" algn="tl">
                  <a:srgbClr val="000000">
                    <a:alpha val="43137"/>
                  </a:srgbClr>
                </a:outerShdw>
              </a:effectLst>
            </a:endParaRPr>
          </a:p>
          <a:p>
            <a:pPr algn="just"/>
            <a:r>
              <a:rPr lang="ka-GE" sz="2200" dirty="0" smtClean="0">
                <a:effectLst>
                  <a:outerShdw blurRad="38100" dist="38100" dir="2700000" algn="tl">
                    <a:srgbClr val="000000">
                      <a:alpha val="43137"/>
                    </a:srgbClr>
                  </a:outerShdw>
                </a:effectLst>
              </a:rPr>
              <a:t>2.	ადამიანის </a:t>
            </a:r>
            <a:r>
              <a:rPr lang="ka-GE" sz="2200" dirty="0">
                <a:effectLst>
                  <a:outerShdw blurRad="38100" dist="38100" dir="2700000" algn="tl">
                    <a:srgbClr val="000000">
                      <a:alpha val="43137"/>
                    </a:srgbClr>
                  </a:outerShdw>
                </a:effectLst>
              </a:rPr>
              <a:t>ფიზიკური ხელშეუხებლობა დაცულია.</a:t>
            </a:r>
            <a:endParaRPr lang="en-US" sz="2200" dirty="0">
              <a:effectLst>
                <a:outerShdw blurRad="38100" dist="38100" dir="2700000" algn="tl">
                  <a:srgbClr val="000000">
                    <a:alpha val="43137"/>
                  </a:srgbClr>
                </a:outerShdw>
              </a:effectLst>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9089568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71702" y="354396"/>
            <a:ext cx="7591697"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200" b="1" dirty="0">
                <a:effectLst>
                  <a:outerShdw blurRad="38100" dist="38100" dir="2700000" algn="tl">
                    <a:srgbClr val="000000">
                      <a:alpha val="43137"/>
                    </a:srgbClr>
                  </a:outerShdw>
                </a:effectLst>
              </a:rPr>
              <a:t>მუხლი 11</a:t>
            </a:r>
            <a:r>
              <a:rPr lang="en-US" sz="2200" b="1" dirty="0">
                <a:effectLst>
                  <a:outerShdw blurRad="38100" dist="38100" dir="2700000" algn="tl">
                    <a:srgbClr val="000000">
                      <a:alpha val="43137"/>
                    </a:srgbClr>
                  </a:outerShdw>
                </a:effectLst>
              </a:rPr>
              <a:t>. </a:t>
            </a:r>
            <a:r>
              <a:rPr lang="ka-GE" sz="2200" b="1" dirty="0">
                <a:effectLst>
                  <a:outerShdw blurRad="38100" dist="38100" dir="2700000" algn="tl">
                    <a:srgbClr val="000000">
                      <a:alpha val="43137"/>
                    </a:srgbClr>
                  </a:outerShdw>
                </a:effectLst>
              </a:rPr>
              <a:t>თანასწორობის უფლება</a:t>
            </a:r>
            <a:endParaRPr lang="en-US" sz="22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152908"/>
            <a:ext cx="7702548" cy="457161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800" dirty="0">
                <a:effectLst>
                  <a:outerShdw blurRad="38100" dist="38100" dir="2700000" algn="tl">
                    <a:srgbClr val="000000">
                      <a:alpha val="43137"/>
                    </a:srgbClr>
                  </a:outerShdw>
                </a:effectLst>
                <a:latin typeface="Sylfaen" panose="010A0502050306030303" pitchFamily="18" charset="0"/>
              </a:rPr>
              <a:t>1. 	</a:t>
            </a:r>
            <a:r>
              <a:rPr lang="en-US" sz="1800" dirty="0" err="1" smtClean="0">
                <a:effectLst>
                  <a:outerShdw blurRad="38100" dist="38100" dir="2700000" algn="tl">
                    <a:srgbClr val="000000">
                      <a:alpha val="43137"/>
                    </a:srgbClr>
                  </a:outerShdw>
                </a:effectLst>
                <a:latin typeface="Sylfaen" panose="010A0502050306030303" pitchFamily="18" charset="0"/>
              </a:rPr>
              <a:t>ყველა</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ადამიანი</a:t>
            </a:r>
            <a:r>
              <a:rPr lang="en-US" sz="1800" dirty="0" smtClean="0">
                <a:effectLst>
                  <a:outerShdw blurRad="38100" dist="38100" dir="2700000" algn="tl">
                    <a:srgbClr val="000000">
                      <a:alpha val="43137"/>
                    </a:srgbClr>
                  </a:outerShdw>
                </a:effectLst>
                <a:latin typeface="Sylfaen" panose="010A0502050306030303" pitchFamily="18" charset="0"/>
              </a:rPr>
              <a:t> </a:t>
            </a:r>
            <a:r>
              <a:rPr lang="ka-GE" sz="1800" dirty="0" smtClean="0">
                <a:effectLst>
                  <a:outerShdw blurRad="38100" dist="38100" dir="2700000" algn="tl">
                    <a:srgbClr val="000000">
                      <a:alpha val="43137"/>
                    </a:srgbClr>
                  </a:outerShdw>
                </a:effectLst>
                <a:latin typeface="Sylfaen" panose="010A0502050306030303" pitchFamily="18" charset="0"/>
              </a:rPr>
              <a:t>სამართლის </a:t>
            </a:r>
            <a:r>
              <a:rPr lang="en-US" sz="1800" dirty="0" err="1" smtClean="0">
                <a:effectLst>
                  <a:outerShdw blurRad="38100" dist="38100" dir="2700000" algn="tl">
                    <a:srgbClr val="000000">
                      <a:alpha val="43137"/>
                    </a:srgbClr>
                  </a:outerShdw>
                </a:effectLst>
                <a:latin typeface="Sylfaen" panose="010A0502050306030303" pitchFamily="18" charset="0"/>
              </a:rPr>
              <a:t>წინაშე</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თანასწორია</a:t>
            </a:r>
            <a:r>
              <a:rPr lang="ka-GE" sz="1800" dirty="0" smtClean="0">
                <a:effectLst>
                  <a:outerShdw blurRad="38100" dist="38100" dir="2700000" algn="tl">
                    <a:srgbClr val="000000">
                      <a:alpha val="43137"/>
                    </a:srgbClr>
                  </a:outerShdw>
                </a:effectLst>
                <a:latin typeface="Sylfaen" panose="010A0502050306030303" pitchFamily="18" charset="0"/>
              </a:rPr>
              <a:t>. აკრძალულია დისკრიმინაცია </a:t>
            </a:r>
            <a:r>
              <a:rPr lang="en-US" sz="1800" dirty="0" err="1" smtClean="0">
                <a:effectLst>
                  <a:outerShdw blurRad="38100" dist="38100" dir="2700000" algn="tl">
                    <a:srgbClr val="000000">
                      <a:alpha val="43137"/>
                    </a:srgbClr>
                  </a:outerShdw>
                </a:effectLst>
                <a:latin typeface="Sylfaen" panose="010A0502050306030303" pitchFamily="18" charset="0"/>
              </a:rPr>
              <a:t>რასის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კანის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ფერის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სქესის</a:t>
            </a:r>
            <a:r>
              <a:rPr lang="en-US" sz="1800" dirty="0">
                <a:effectLst>
                  <a:outerShdw blurRad="38100" dist="38100" dir="2700000" algn="tl">
                    <a:srgbClr val="000000">
                      <a:alpha val="43137"/>
                    </a:srgbClr>
                  </a:outerShdw>
                </a:effectLst>
                <a:latin typeface="Sylfaen" panose="010A0502050306030303" pitchFamily="18" charset="0"/>
              </a:rPr>
              <a:t>,</a:t>
            </a:r>
            <a:r>
              <a:rPr lang="ka-GE" sz="1800" dirty="0">
                <a:effectLst>
                  <a:outerShdw blurRad="38100" dist="38100" dir="2700000" algn="tl">
                    <a:srgbClr val="000000">
                      <a:alpha val="43137"/>
                    </a:srgbClr>
                  </a:outerShdw>
                </a:effectLst>
                <a:latin typeface="Sylfaen" panose="010A0502050306030303" pitchFamily="18" charset="0"/>
              </a:rPr>
              <a:t> წარმოშობის, ეთნიკური კუთვნილების, </a:t>
            </a:r>
            <a:r>
              <a:rPr lang="en-US" sz="1800" dirty="0" err="1">
                <a:effectLst>
                  <a:outerShdw blurRad="38100" dist="38100" dir="2700000" algn="tl">
                    <a:srgbClr val="000000">
                      <a:alpha val="43137"/>
                    </a:srgbClr>
                  </a:outerShdw>
                </a:effectLst>
                <a:latin typeface="Sylfaen" panose="010A0502050306030303" pitchFamily="18" charset="0"/>
              </a:rPr>
              <a:t>ენის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რელიგიის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პოლიტიკური</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ან </a:t>
            </a:r>
            <a:r>
              <a:rPr lang="en-US" sz="1800" dirty="0" err="1">
                <a:effectLst>
                  <a:outerShdw blurRad="38100" dist="38100" dir="2700000" algn="tl">
                    <a:srgbClr val="000000">
                      <a:alpha val="43137"/>
                    </a:srgbClr>
                  </a:outerShdw>
                </a:effectLst>
                <a:latin typeface="Sylfaen" panose="010A0502050306030303" pitchFamily="18" charset="0"/>
              </a:rPr>
              <a:t>სხვა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შეხედულებების</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სოციალური კუთვნილების, </a:t>
            </a:r>
            <a:r>
              <a:rPr lang="en-US" sz="1800" dirty="0" err="1">
                <a:effectLst>
                  <a:outerShdw blurRad="38100" dist="38100" dir="2700000" algn="tl">
                    <a:srgbClr val="000000">
                      <a:alpha val="43137"/>
                    </a:srgbClr>
                  </a:outerShdw>
                </a:effectLst>
                <a:latin typeface="Sylfaen" panose="010A0502050306030303" pitchFamily="18" charset="0"/>
              </a:rPr>
              <a:t>ქონებრივი</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ან </a:t>
            </a:r>
            <a:r>
              <a:rPr lang="en-US" sz="1800" dirty="0" err="1">
                <a:effectLst>
                  <a:outerShdw blurRad="38100" dist="38100" dir="2700000" algn="tl">
                    <a:srgbClr val="000000">
                      <a:alpha val="43137"/>
                    </a:srgbClr>
                  </a:outerShdw>
                </a:effectLst>
                <a:latin typeface="Sylfaen" panose="010A0502050306030303" pitchFamily="18" charset="0"/>
              </a:rPr>
              <a:t>წოდებრივი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მდგომარეობის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საცხოვრებელი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ადგილის</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ან სხვა ნიშნის მიხედვით</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ka-GE" sz="1800" dirty="0" smtClean="0">
                <a:effectLst>
                  <a:outerShdw blurRad="38100" dist="38100" dir="2700000" algn="tl">
                    <a:srgbClr val="000000">
                      <a:alpha val="43137"/>
                    </a:srgbClr>
                  </a:outerShdw>
                </a:effectLst>
                <a:latin typeface="Sylfaen" panose="010A0502050306030303" pitchFamily="18" charset="0"/>
              </a:rPr>
              <a:t>2.	</a:t>
            </a:r>
            <a:r>
              <a:rPr lang="en-US" sz="1800" dirty="0" err="1" smtClean="0">
                <a:effectLst>
                  <a:outerShdw blurRad="38100" dist="38100" dir="2700000" algn="tl">
                    <a:srgbClr val="000000">
                      <a:alpha val="43137"/>
                    </a:srgbClr>
                  </a:outerShdw>
                </a:effectLst>
                <a:latin typeface="Sylfaen" panose="010A0502050306030303" pitchFamily="18" charset="0"/>
              </a:rPr>
              <a:t>საერთაშორისო</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სამართლის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საყოველთაოდ</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აღიარებული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პრინციპებისა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ნორმების</a:t>
            </a:r>
            <a:r>
              <a:rPr lang="ka-GE" sz="1800" dirty="0">
                <a:effectLst>
                  <a:outerShdw blurRad="38100" dist="38100" dir="2700000" algn="tl">
                    <a:srgbClr val="000000">
                      <a:alpha val="43137"/>
                    </a:srgbClr>
                  </a:outerShdw>
                </a:effectLst>
                <a:latin typeface="Sylfaen" panose="010A0502050306030303" pitchFamily="18" charset="0"/>
              </a:rPr>
              <a:t> და საქართველოს კანონმდებლობის </a:t>
            </a:r>
            <a:r>
              <a:rPr lang="en-US" sz="1800" dirty="0" err="1">
                <a:effectLst>
                  <a:outerShdw blurRad="38100" dist="38100" dir="2700000" algn="tl">
                    <a:srgbClr val="000000">
                      <a:alpha val="43137"/>
                    </a:srgbClr>
                  </a:outerShdw>
                </a:effectLst>
                <a:latin typeface="Sylfaen" panose="010A0502050306030303" pitchFamily="18" charset="0"/>
              </a:rPr>
              <a:t>შესაბამისად</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საქართველოს მოქალაქეებს განურჩევლად მათი ეთნიკური, რელიგიური თუ ენობრივი კუთვნილებისა </a:t>
            </a:r>
            <a:r>
              <a:rPr lang="en-US" sz="1800" dirty="0">
                <a:effectLst>
                  <a:outerShdw blurRad="38100" dist="38100" dir="2700000" algn="tl">
                    <a:srgbClr val="000000">
                      <a:alpha val="43137"/>
                    </a:srgbClr>
                  </a:outerShdw>
                </a:effectLst>
                <a:latin typeface="Sylfaen" panose="010A0502050306030303" pitchFamily="18" charset="0"/>
              </a:rPr>
              <a:t>უფლება </a:t>
            </a:r>
            <a:r>
              <a:rPr lang="en-US" sz="1800" dirty="0" err="1">
                <a:effectLst>
                  <a:outerShdw blurRad="38100" dist="38100" dir="2700000" algn="tl">
                    <a:srgbClr val="000000">
                      <a:alpha val="43137"/>
                    </a:srgbClr>
                  </a:outerShdw>
                </a:effectLst>
                <a:latin typeface="Sylfaen" panose="010A0502050306030303" pitchFamily="18" charset="0"/>
              </a:rPr>
              <a:t>აქვთ</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ყოველგვარი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დისკრიმინაციის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გარეშე</a:t>
            </a:r>
            <a:r>
              <a:rPr lang="ka-GE" sz="1800" dirty="0">
                <a:effectLst>
                  <a:outerShdw blurRad="38100" dist="38100" dir="2700000" algn="tl">
                    <a:srgbClr val="000000">
                      <a:alpha val="43137"/>
                    </a:srgbClr>
                  </a:outerShdw>
                </a:effectLst>
                <a:latin typeface="Sylfaen" panose="010A0502050306030303" pitchFamily="18" charset="0"/>
              </a:rPr>
              <a:t> შეინარჩუნონ და </a:t>
            </a:r>
            <a:r>
              <a:rPr lang="en-US" sz="1800" dirty="0" err="1">
                <a:effectLst>
                  <a:outerShdw blurRad="38100" dist="38100" dir="2700000" algn="tl">
                    <a:srgbClr val="000000">
                      <a:alpha val="43137"/>
                    </a:srgbClr>
                  </a:outerShdw>
                </a:effectLst>
                <a:latin typeface="Sylfaen" panose="010A0502050306030303" pitchFamily="18" charset="0"/>
              </a:rPr>
              <a:t>განავითარონ</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თავიანთი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კულტურა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ისარგებლონ</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დედაენით</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პირად</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ცხოვრებაში</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ან </a:t>
            </a:r>
            <a:r>
              <a:rPr lang="en-US" sz="1800" dirty="0" err="1">
                <a:effectLst>
                  <a:outerShdw blurRad="38100" dist="38100" dir="2700000" algn="tl">
                    <a:srgbClr val="000000">
                      <a:alpha val="43137"/>
                    </a:srgbClr>
                  </a:outerShdw>
                </a:effectLst>
                <a:latin typeface="Sylfaen" panose="010A0502050306030303" pitchFamily="18" charset="0"/>
              </a:rPr>
              <a:t>საჯაროდ</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ka-GE" sz="1800" dirty="0">
                <a:effectLst>
                  <a:outerShdw blurRad="38100" dist="38100" dir="2700000" algn="tl">
                    <a:srgbClr val="000000">
                      <a:alpha val="43137"/>
                    </a:srgbClr>
                  </a:outerShdw>
                </a:effectLst>
                <a:latin typeface="Sylfaen" panose="010A0502050306030303" pitchFamily="18" charset="0"/>
              </a:rPr>
              <a:t>3.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სახელმწიფო</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უზრუნველყოფს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თანაბარ</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უფლებებსა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შესაძლებლობებს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მამაკაცებისა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ქალებისათვის</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სახელმწიფო იღებს განსაკუთრებულ </a:t>
            </a:r>
            <a:r>
              <a:rPr lang="en-US" sz="1800" dirty="0" err="1">
                <a:effectLst>
                  <a:outerShdw blurRad="38100" dist="38100" dir="2700000" algn="tl">
                    <a:srgbClr val="000000">
                      <a:alpha val="43137"/>
                    </a:srgbClr>
                  </a:outerShdw>
                </a:effectLst>
                <a:latin typeface="Sylfaen" panose="010A0502050306030303" pitchFamily="18" charset="0"/>
              </a:rPr>
              <a:t>ზომებს</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მამაკაცებისა და ქალების არსებითი თანასწორობის უზრუნველსაყოფად და უთანასწორობის აღმოსაფხვრელად.</a:t>
            </a:r>
            <a:endParaRPr lang="en-US" sz="1800" dirty="0">
              <a:effectLst>
                <a:outerShdw blurRad="38100" dist="38100" dir="2700000" algn="tl">
                  <a:srgbClr val="000000">
                    <a:alpha val="43137"/>
                  </a:srgbClr>
                </a:outerShdw>
              </a:effectLst>
              <a:latin typeface="Sylfaen" panose="010A0502050306030303" pitchFamily="18" charset="0"/>
            </a:endParaRPr>
          </a:p>
          <a:p>
            <a:pPr algn="just"/>
            <a:r>
              <a:rPr lang="ka-GE" sz="1800" dirty="0">
                <a:effectLst>
                  <a:outerShdw blurRad="38100" dist="38100" dir="2700000" algn="tl">
                    <a:srgbClr val="000000">
                      <a:alpha val="43137"/>
                    </a:srgbClr>
                  </a:outerShdw>
                </a:effectLst>
                <a:latin typeface="Sylfaen" panose="010A0502050306030303" pitchFamily="18" charset="0"/>
              </a:rPr>
              <a:t>4. </a:t>
            </a:r>
            <a:r>
              <a:rPr lang="ka-GE" sz="1800" dirty="0" smtClean="0">
                <a:effectLst>
                  <a:outerShdw blurRad="38100" dist="38100" dir="2700000" algn="tl">
                    <a:srgbClr val="000000">
                      <a:alpha val="43137"/>
                    </a:srgbClr>
                  </a:outerShdw>
                </a:effectLst>
                <a:latin typeface="Sylfaen" panose="010A0502050306030303" pitchFamily="18" charset="0"/>
              </a:rPr>
              <a:t> 	სახელმწიფო </a:t>
            </a:r>
            <a:r>
              <a:rPr lang="ka-GE" sz="1800" dirty="0">
                <a:effectLst>
                  <a:outerShdw blurRad="38100" dist="38100" dir="2700000" algn="tl">
                    <a:srgbClr val="000000">
                      <a:alpha val="43137"/>
                    </a:srgbClr>
                  </a:outerShdw>
                </a:effectLst>
                <a:latin typeface="Sylfaen" panose="010A0502050306030303" pitchFamily="18" charset="0"/>
              </a:rPr>
              <a:t>ქმნის განსაკუთრებულ პირობებს შეზღუდული შესაძლებლობის მქონე პირთა უფლებებისა და ინტერესების რეალიზებისათვის.</a:t>
            </a:r>
            <a:endParaRPr lang="en-US" sz="180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63316667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260852" y="304800"/>
            <a:ext cx="7702548" cy="1018903"/>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300" b="1" dirty="0" err="1" smtClean="0">
                <a:effectLst>
                  <a:outerShdw blurRad="38100" dist="38100" dir="2700000" algn="tl">
                    <a:srgbClr val="000000">
                      <a:alpha val="43137"/>
                    </a:srgbClr>
                  </a:outerShdw>
                </a:effectLst>
                <a:latin typeface="Sylfaen" panose="010A0502050306030303" pitchFamily="18" charset="0"/>
              </a:rPr>
              <a:t>მუხლ</a:t>
            </a:r>
            <a:r>
              <a:rPr lang="ka-GE" sz="2300" b="1" dirty="0" smtClean="0">
                <a:effectLst>
                  <a:outerShdw blurRad="38100" dist="38100" dir="2700000" algn="tl">
                    <a:srgbClr val="000000">
                      <a:alpha val="43137"/>
                    </a:srgbClr>
                  </a:outerShdw>
                </a:effectLst>
                <a:latin typeface="Sylfaen" panose="010A0502050306030303" pitchFamily="18" charset="0"/>
              </a:rPr>
              <a:t>ი 12</a:t>
            </a:r>
            <a:r>
              <a:rPr lang="en-US" sz="2300" b="1" dirty="0">
                <a:effectLst>
                  <a:outerShdw blurRad="38100" dist="38100" dir="2700000" algn="tl">
                    <a:srgbClr val="000000">
                      <a:alpha val="43137"/>
                    </a:srgbClr>
                  </a:outerShdw>
                </a:effectLst>
                <a:latin typeface="Sylfaen" panose="010A0502050306030303" pitchFamily="18" charset="0"/>
              </a:rPr>
              <a:t>. </a:t>
            </a:r>
            <a:r>
              <a:rPr lang="ka-GE" sz="2300" b="1" dirty="0">
                <a:effectLst>
                  <a:outerShdw blurRad="38100" dist="38100" dir="2700000" algn="tl">
                    <a:srgbClr val="000000">
                      <a:alpha val="43137"/>
                    </a:srgbClr>
                  </a:outerShdw>
                </a:effectLst>
                <a:latin typeface="Sylfaen" panose="010A0502050306030303" pitchFamily="18" charset="0"/>
              </a:rPr>
              <a:t>პიროვნების თავისუფალი განვითარების უფლება</a:t>
            </a:r>
            <a:endParaRPr lang="en-US" sz="23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2569028"/>
            <a:ext cx="7702548" cy="330354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endParaRPr lang="ka-GE" dirty="0" smtClean="0"/>
          </a:p>
          <a:p>
            <a:pPr algn="just"/>
            <a:r>
              <a:rPr lang="en-US" dirty="0" err="1" smtClean="0">
                <a:effectLst>
                  <a:outerShdw blurRad="38100" dist="38100" dir="2700000" algn="tl">
                    <a:srgbClr val="000000">
                      <a:alpha val="43137"/>
                    </a:srgbClr>
                  </a:outerShdw>
                </a:effectLst>
              </a:rPr>
              <a:t>ყველას</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აქვს</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საკუთარი</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პიროვნების</a:t>
            </a:r>
            <a:r>
              <a:rPr lang="en-US" dirty="0">
                <a:effectLst>
                  <a:outerShdw blurRad="38100" dist="38100" dir="2700000" algn="tl">
                    <a:srgbClr val="000000">
                      <a:alpha val="43137"/>
                    </a:srgbClr>
                  </a:outerShdw>
                </a:effectLst>
              </a:rPr>
              <a:t> </a:t>
            </a:r>
            <a:r>
              <a:rPr lang="en-US" dirty="0" err="1">
                <a:effectLst>
                  <a:outerShdw blurRad="38100" dist="38100" dir="2700000" algn="tl">
                    <a:srgbClr val="000000">
                      <a:alpha val="43137"/>
                    </a:srgbClr>
                  </a:outerShdw>
                </a:effectLst>
              </a:rPr>
              <a:t>თავისუფალი</a:t>
            </a:r>
            <a:r>
              <a:rPr lang="en-US" dirty="0">
                <a:effectLst>
                  <a:outerShdw blurRad="38100" dist="38100" dir="2700000" algn="tl">
                    <a:srgbClr val="000000">
                      <a:alpha val="43137"/>
                    </a:srgbClr>
                  </a:outerShdw>
                </a:effectLst>
              </a:rPr>
              <a:t> </a:t>
            </a:r>
            <a:endParaRPr lang="ka-GE" dirty="0" smtClean="0">
              <a:effectLst>
                <a:outerShdw blurRad="38100" dist="38100" dir="2700000" algn="tl">
                  <a:srgbClr val="000000">
                    <a:alpha val="43137"/>
                  </a:srgbClr>
                </a:outerShdw>
              </a:effectLst>
            </a:endParaRPr>
          </a:p>
          <a:p>
            <a:pPr algn="just"/>
            <a:r>
              <a:rPr lang="en-US" dirty="0" err="1" smtClean="0">
                <a:effectLst>
                  <a:outerShdw blurRad="38100" dist="38100" dir="2700000" algn="tl">
                    <a:srgbClr val="000000">
                      <a:alpha val="43137"/>
                    </a:srgbClr>
                  </a:outerShdw>
                </a:effectLst>
              </a:rPr>
              <a:t>გან</a:t>
            </a:r>
            <a:r>
              <a:rPr lang="ka-GE" dirty="0">
                <a:effectLst>
                  <a:outerShdw blurRad="38100" dist="38100" dir="2700000" algn="tl">
                    <a:srgbClr val="000000">
                      <a:alpha val="43137"/>
                    </a:srgbClr>
                  </a:outerShdw>
                </a:effectLst>
              </a:rPr>
              <a:t>ვ</a:t>
            </a:r>
            <a:r>
              <a:rPr lang="en-US" dirty="0" err="1" smtClean="0">
                <a:effectLst>
                  <a:outerShdw blurRad="38100" dist="38100" dir="2700000" algn="tl">
                    <a:srgbClr val="000000">
                      <a:alpha val="43137"/>
                    </a:srgbClr>
                  </a:outerShdw>
                </a:effectLst>
              </a:rPr>
              <a:t>ითარების</a:t>
            </a:r>
            <a:r>
              <a:rPr lang="ka-GE" dirty="0" smtClean="0">
                <a:effectLst>
                  <a:outerShdw blurRad="38100" dist="38100" dir="2700000" algn="tl">
                    <a:srgbClr val="000000">
                      <a:alpha val="43137"/>
                    </a:srgbClr>
                  </a:outerShdw>
                </a:effectLst>
              </a:rPr>
              <a:t> </a:t>
            </a:r>
            <a:r>
              <a:rPr lang="ka-GE" dirty="0">
                <a:effectLst>
                  <a:outerShdw blurRad="38100" dist="38100" dir="2700000" algn="tl">
                    <a:srgbClr val="000000">
                      <a:alpha val="43137"/>
                    </a:srgbClr>
                  </a:outerShdw>
                </a:effectLst>
              </a:rPr>
              <a:t>უფლება</a:t>
            </a:r>
            <a:r>
              <a:rPr lang="en-US" dirty="0">
                <a:effectLst>
                  <a:outerShdw blurRad="38100" dist="38100" dir="2700000" algn="tl">
                    <a:srgbClr val="000000">
                      <a:alpha val="43137"/>
                    </a:srgbClr>
                  </a:outerShdw>
                </a:effectLst>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20244334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54286" y="354396"/>
            <a:ext cx="7609114"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200" b="1" dirty="0" smtClean="0">
                <a:effectLst>
                  <a:outerShdw blurRad="38100" dist="38100" dir="2700000" algn="tl">
                    <a:srgbClr val="000000">
                      <a:alpha val="43137"/>
                    </a:srgbClr>
                  </a:outerShdw>
                </a:effectLst>
              </a:rPr>
              <a:t>მუხლი</a:t>
            </a:r>
            <a:r>
              <a:rPr lang="ka-GE" sz="2200" b="1" dirty="0">
                <a:effectLst>
                  <a:outerShdw blurRad="38100" dist="38100" dir="2700000" algn="tl">
                    <a:srgbClr val="000000">
                      <a:alpha val="43137"/>
                    </a:srgbClr>
                  </a:outerShdw>
                </a:effectLst>
              </a:rPr>
              <a:t> </a:t>
            </a:r>
            <a:r>
              <a:rPr lang="ka-GE" sz="2200" b="1" dirty="0" smtClean="0">
                <a:effectLst>
                  <a:outerShdw blurRad="38100" dist="38100" dir="2700000" algn="tl">
                    <a:srgbClr val="000000">
                      <a:alpha val="43137"/>
                    </a:srgbClr>
                  </a:outerShdw>
                </a:effectLst>
              </a:rPr>
              <a:t>13</a:t>
            </a:r>
            <a:r>
              <a:rPr lang="en-US" sz="2200" b="1" dirty="0">
                <a:effectLst>
                  <a:outerShdw blurRad="38100" dist="38100" dir="2700000" algn="tl">
                    <a:srgbClr val="000000">
                      <a:alpha val="43137"/>
                    </a:srgbClr>
                  </a:outerShdw>
                </a:effectLst>
              </a:rPr>
              <a:t>. </a:t>
            </a:r>
            <a:r>
              <a:rPr lang="ka-GE" sz="2200" b="1" dirty="0">
                <a:effectLst>
                  <a:outerShdw blurRad="38100" dist="38100" dir="2700000" algn="tl">
                    <a:srgbClr val="000000">
                      <a:alpha val="43137"/>
                    </a:srgbClr>
                  </a:outerShdw>
                </a:effectLst>
              </a:rPr>
              <a:t>ადამიანის თავისუფლება</a:t>
            </a:r>
            <a:endParaRPr lang="en-US" sz="22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152908"/>
            <a:ext cx="7702548" cy="457161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850" dirty="0">
                <a:effectLst>
                  <a:outerShdw blurRad="38100" dist="38100" dir="2700000" algn="tl">
                    <a:srgbClr val="000000">
                      <a:alpha val="43137"/>
                    </a:srgbClr>
                  </a:outerShdw>
                </a:effectLst>
                <a:latin typeface="Sylfaen" panose="010A0502050306030303" pitchFamily="18" charset="0"/>
              </a:rPr>
              <a:t>1. </a:t>
            </a:r>
            <a:r>
              <a:rPr lang="ka-GE" sz="1850" dirty="0" smtClean="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ადამიანის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თავისუფლება</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დაცულია</a:t>
            </a:r>
            <a:r>
              <a:rPr lang="en-US" sz="1850" dirty="0">
                <a:effectLst>
                  <a:outerShdw blurRad="38100" dist="38100" dir="2700000" algn="tl">
                    <a:srgbClr val="000000">
                      <a:alpha val="43137"/>
                    </a:srgbClr>
                  </a:outerShdw>
                </a:effectLst>
                <a:latin typeface="Sylfaen" panose="010A0502050306030303" pitchFamily="18" charset="0"/>
              </a:rPr>
              <a:t>.</a:t>
            </a:r>
          </a:p>
          <a:p>
            <a:pPr algn="just"/>
            <a:r>
              <a:rPr lang="en-US" sz="1850" dirty="0">
                <a:effectLst>
                  <a:outerShdw blurRad="38100" dist="38100" dir="2700000" algn="tl">
                    <a:srgbClr val="000000">
                      <a:alpha val="43137"/>
                    </a:srgbClr>
                  </a:outerShdw>
                </a:effectLst>
                <a:latin typeface="Sylfaen" panose="010A0502050306030303" pitchFamily="18" charset="0"/>
              </a:rPr>
              <a:t>2. </a:t>
            </a:r>
            <a:r>
              <a:rPr lang="en-US" sz="1850" dirty="0" err="1">
                <a:effectLst>
                  <a:outerShdw blurRad="38100" dist="38100" dir="2700000" algn="tl">
                    <a:srgbClr val="000000">
                      <a:alpha val="43137"/>
                    </a:srgbClr>
                  </a:outerShdw>
                </a:effectLst>
                <a:latin typeface="Sylfaen" panose="010A0502050306030303" pitchFamily="18" charset="0"/>
              </a:rPr>
              <a:t>თავისუფლების</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აღკვეთის ან თავისუფლების სხვაგვარი </a:t>
            </a:r>
            <a:r>
              <a:rPr lang="en-US" sz="1850" dirty="0" err="1">
                <a:effectLst>
                  <a:outerShdw blurRad="38100" dist="38100" dir="2700000" algn="tl">
                    <a:srgbClr val="000000">
                      <a:alpha val="43137"/>
                    </a:srgbClr>
                  </a:outerShdw>
                </a:effectLst>
                <a:latin typeface="Sylfaen" panose="010A0502050306030303" pitchFamily="18" charset="0"/>
              </a:rPr>
              <a:t>შეზღუდვ</a:t>
            </a:r>
            <a:r>
              <a:rPr lang="ka-GE" sz="1850" dirty="0">
                <a:effectLst>
                  <a:outerShdw blurRad="38100" dist="38100" dir="2700000" algn="tl">
                    <a:srgbClr val="000000">
                      <a:alpha val="43137"/>
                    </a:srgbClr>
                  </a:outerShdw>
                </a:effectLst>
                <a:latin typeface="Sylfaen" panose="010A0502050306030303" pitchFamily="18" charset="0"/>
              </a:rPr>
              <a:t>ის შეფარდება დასაშვებია მხოლოდ </a:t>
            </a:r>
            <a:r>
              <a:rPr lang="en-US" sz="185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გადაწყვეტილები</a:t>
            </a:r>
            <a:r>
              <a:rPr lang="ka-GE" sz="1850" dirty="0">
                <a:effectLst>
                  <a:outerShdw blurRad="38100" dist="38100" dir="2700000" algn="tl">
                    <a:srgbClr val="000000">
                      <a:alpha val="43137"/>
                    </a:srgbClr>
                  </a:outerShdw>
                </a:effectLst>
                <a:latin typeface="Sylfaen" panose="010A0502050306030303" pitchFamily="18" charset="0"/>
              </a:rPr>
              <a:t>თ</a:t>
            </a:r>
            <a:r>
              <a:rPr lang="en-US" sz="1850" dirty="0">
                <a:effectLst>
                  <a:outerShdw blurRad="38100" dist="38100" dir="2700000" algn="tl">
                    <a:srgbClr val="000000">
                      <a:alpha val="43137"/>
                    </a:srgbClr>
                  </a:outerShdw>
                </a:effectLst>
                <a:latin typeface="Sylfaen" panose="010A0502050306030303" pitchFamily="18" charset="0"/>
              </a:rPr>
              <a:t>.</a:t>
            </a:r>
          </a:p>
          <a:p>
            <a:pPr algn="just"/>
            <a:r>
              <a:rPr lang="en-US" sz="1850" dirty="0">
                <a:effectLst>
                  <a:outerShdw blurRad="38100" dist="38100" dir="2700000" algn="tl">
                    <a:srgbClr val="000000">
                      <a:alpha val="43137"/>
                    </a:srgbClr>
                  </a:outerShdw>
                </a:effectLst>
                <a:latin typeface="Sylfaen" panose="010A0502050306030303" pitchFamily="18" charset="0"/>
              </a:rPr>
              <a:t>3. </a:t>
            </a:r>
            <a:r>
              <a:rPr lang="en-US" sz="1850" dirty="0" err="1">
                <a:effectLst>
                  <a:outerShdw blurRad="38100" dist="38100" dir="2700000" algn="tl">
                    <a:srgbClr val="000000">
                      <a:alpha val="43137"/>
                    </a:srgbClr>
                  </a:outerShdw>
                </a:effectLst>
                <a:latin typeface="Sylfaen" panose="010A0502050306030303" pitchFamily="18" charset="0"/>
              </a:rPr>
              <a:t>ადამიანის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დაკავება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დასაშვებია</a:t>
            </a:r>
            <a:r>
              <a:rPr lang="en-US" sz="1850" dirty="0">
                <a:effectLst>
                  <a:outerShdw blurRad="38100" dist="38100" dir="2700000" algn="tl">
                    <a:srgbClr val="000000">
                      <a:alpha val="43137"/>
                    </a:srgbClr>
                  </a:outerShdw>
                </a:effectLst>
                <a:latin typeface="Sylfaen" panose="010A0502050306030303" pitchFamily="18" charset="0"/>
              </a:rPr>
              <a:t> კანონით </a:t>
            </a:r>
            <a:r>
              <a:rPr lang="en-US" sz="1850" dirty="0" err="1">
                <a:effectLst>
                  <a:outerShdw blurRad="38100" dist="38100" dir="2700000" algn="tl">
                    <a:srgbClr val="000000">
                      <a:alpha val="43137"/>
                    </a:srgbClr>
                  </a:outerShdw>
                </a:effectLst>
                <a:latin typeface="Sylfaen" panose="010A0502050306030303" pitchFamily="18" charset="0"/>
              </a:rPr>
              <a:t>განსაზღვრულ</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შემთხვევებში</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კანონით </a:t>
            </a:r>
            <a:r>
              <a:rPr lang="en-US" sz="1850" dirty="0" err="1">
                <a:effectLst>
                  <a:outerShdw blurRad="38100" dist="38100" dir="2700000" algn="tl">
                    <a:srgbClr val="000000">
                      <a:alpha val="43137"/>
                    </a:srgbClr>
                  </a:outerShdw>
                </a:effectLst>
                <a:latin typeface="Sylfaen" panose="010A0502050306030303" pitchFamily="18" charset="0"/>
              </a:rPr>
              <a:t>უფლებამოსილი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პირის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მიერ</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დაკავებული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პირი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უნდა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წარედგინოს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განსჯადობის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მიხედვით</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არაუგვიანეს</a:t>
            </a:r>
            <a:r>
              <a:rPr lang="en-US" sz="1850" dirty="0">
                <a:effectLst>
                  <a:outerShdw blurRad="38100" dist="38100" dir="2700000" algn="tl">
                    <a:srgbClr val="000000">
                      <a:alpha val="43137"/>
                    </a:srgbClr>
                  </a:outerShdw>
                </a:effectLst>
                <a:latin typeface="Sylfaen" panose="010A0502050306030303" pitchFamily="18" charset="0"/>
              </a:rPr>
              <a:t> 48 </a:t>
            </a:r>
            <a:r>
              <a:rPr lang="en-US" sz="1850" dirty="0" err="1">
                <a:effectLst>
                  <a:outerShdw blurRad="38100" dist="38100" dir="2700000" algn="tl">
                    <a:srgbClr val="000000">
                      <a:alpha val="43137"/>
                    </a:srgbClr>
                  </a:outerShdw>
                </a:effectLst>
                <a:latin typeface="Sylfaen" panose="010A0502050306030303" pitchFamily="18" charset="0"/>
              </a:rPr>
              <a:t>საათისა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თუ</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მომდევნო</a:t>
            </a:r>
            <a:r>
              <a:rPr lang="en-US" sz="1850" dirty="0">
                <a:effectLst>
                  <a:outerShdw blurRad="38100" dist="38100" dir="2700000" algn="tl">
                    <a:srgbClr val="000000">
                      <a:alpha val="43137"/>
                    </a:srgbClr>
                  </a:outerShdw>
                </a:effectLst>
                <a:latin typeface="Sylfaen" panose="010A0502050306030303" pitchFamily="18" charset="0"/>
              </a:rPr>
              <a:t> 24 </a:t>
            </a:r>
            <a:r>
              <a:rPr lang="en-US" sz="1850" dirty="0" err="1">
                <a:effectLst>
                  <a:outerShdw blurRad="38100" dist="38100" dir="2700000" algn="tl">
                    <a:srgbClr val="000000">
                      <a:alpha val="43137"/>
                    </a:srgbClr>
                  </a:outerShdw>
                </a:effectLst>
                <a:latin typeface="Sylfaen" panose="010A0502050306030303" pitchFamily="18" charset="0"/>
              </a:rPr>
              <a:t>საათის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განმავლობაში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სასამართლო</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არ</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მიიღებს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გადაწყვეტილებას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დაპატიმრების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თავისუფლების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სხვაგვარი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შეზღუდვის</a:t>
            </a:r>
            <a:r>
              <a:rPr lang="en-US" sz="1850" dirty="0">
                <a:effectLst>
                  <a:outerShdw blurRad="38100" dist="38100" dir="2700000" algn="tl">
                    <a:srgbClr val="000000">
                      <a:alpha val="43137"/>
                    </a:srgbClr>
                  </a:outerShdw>
                </a:effectLst>
                <a:latin typeface="Sylfaen" panose="010A0502050306030303" pitchFamily="18" charset="0"/>
              </a:rPr>
              <a:t> შესახებ, </a:t>
            </a:r>
            <a:r>
              <a:rPr lang="en-US" sz="1850" dirty="0" err="1">
                <a:effectLst>
                  <a:outerShdw blurRad="38100" dist="38100" dir="2700000" algn="tl">
                    <a:srgbClr val="000000">
                      <a:alpha val="43137"/>
                    </a:srgbClr>
                  </a:outerShdw>
                </a:effectLst>
                <a:latin typeface="Sylfaen" panose="010A0502050306030303" pitchFamily="18" charset="0"/>
              </a:rPr>
              <a:t>პირი</a:t>
            </a:r>
            <a:r>
              <a:rPr lang="en-US" sz="1850" dirty="0">
                <a:effectLst>
                  <a:outerShdw blurRad="38100" dist="38100" dir="2700000" algn="tl">
                    <a:srgbClr val="000000">
                      <a:alpha val="43137"/>
                    </a:srgbClr>
                  </a:outerShdw>
                </a:effectLst>
                <a:latin typeface="Sylfaen" panose="010A0502050306030303" pitchFamily="18" charset="0"/>
              </a:rPr>
              <a:t> დაუყოვნებლივ </a:t>
            </a:r>
            <a:r>
              <a:rPr lang="en-US" sz="1850" dirty="0" err="1">
                <a:effectLst>
                  <a:outerShdw blurRad="38100" dist="38100" dir="2700000" algn="tl">
                    <a:srgbClr val="000000">
                      <a:alpha val="43137"/>
                    </a:srgbClr>
                  </a:outerShdw>
                </a:effectLst>
                <a:latin typeface="Sylfaen" panose="010A0502050306030303" pitchFamily="18" charset="0"/>
              </a:rPr>
              <a:t>უნდა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გათავისუფლდეს</a:t>
            </a:r>
            <a:r>
              <a:rPr lang="en-US" sz="1850" dirty="0">
                <a:effectLst>
                  <a:outerShdw blurRad="38100" dist="38100" dir="2700000" algn="tl">
                    <a:srgbClr val="000000">
                      <a:alpha val="43137"/>
                    </a:srgbClr>
                  </a:outerShdw>
                </a:effectLst>
                <a:latin typeface="Sylfaen" panose="010A0502050306030303" pitchFamily="18" charset="0"/>
              </a:rPr>
              <a:t>. </a:t>
            </a:r>
          </a:p>
          <a:p>
            <a:pPr algn="just"/>
            <a:r>
              <a:rPr lang="ka-GE" sz="1850" dirty="0">
                <a:effectLst>
                  <a:outerShdw blurRad="38100" dist="38100" dir="2700000" algn="tl">
                    <a:srgbClr val="000000">
                      <a:alpha val="43137"/>
                    </a:srgbClr>
                  </a:outerShdw>
                </a:effectLst>
                <a:latin typeface="Sylfaen" panose="010A0502050306030303" pitchFamily="18" charset="0"/>
              </a:rPr>
              <a:t>4</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smtClean="0">
                <a:effectLst>
                  <a:outerShdw blurRad="38100" dist="38100" dir="2700000" algn="tl">
                    <a:srgbClr val="000000">
                      <a:alpha val="43137"/>
                    </a:srgbClr>
                  </a:outerShdw>
                </a:effectLst>
                <a:latin typeface="Sylfaen" panose="010A0502050306030303" pitchFamily="18" charset="0"/>
              </a:rPr>
              <a:t>  პირს </a:t>
            </a:r>
            <a:r>
              <a:rPr lang="ka-GE" sz="1850" dirty="0">
                <a:effectLst>
                  <a:outerShdw blurRad="38100" dist="38100" dir="2700000" algn="tl">
                    <a:srgbClr val="000000">
                      <a:alpha val="43137"/>
                    </a:srgbClr>
                  </a:outerShdw>
                </a:effectLst>
                <a:latin typeface="Sylfaen" panose="010A0502050306030303" pitchFamily="18" charset="0"/>
              </a:rPr>
              <a:t>დაკავებისთანავე </a:t>
            </a:r>
            <a:r>
              <a:rPr lang="en-US" sz="1850" dirty="0" err="1">
                <a:effectLst>
                  <a:outerShdw blurRad="38100" dist="38100" dir="2700000" algn="tl">
                    <a:srgbClr val="000000">
                      <a:alpha val="43137"/>
                    </a:srgbClr>
                  </a:outerShdw>
                </a:effectLst>
                <a:latin typeface="Sylfaen" panose="010A0502050306030303" pitchFamily="18" charset="0"/>
              </a:rPr>
              <a:t>უნდა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განემარტოს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მისი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უფლებები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დაკავების </a:t>
            </a:r>
            <a:r>
              <a:rPr lang="en-US" sz="1850" dirty="0" err="1">
                <a:effectLst>
                  <a:outerShdw blurRad="38100" dist="38100" dir="2700000" algn="tl">
                    <a:srgbClr val="000000">
                      <a:alpha val="43137"/>
                    </a:srgbClr>
                  </a:outerShdw>
                </a:effectLst>
                <a:latin typeface="Sylfaen" panose="010A0502050306030303" pitchFamily="18" charset="0"/>
              </a:rPr>
              <a:t>საფუძველი</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პირს დაკავებისთანავე </a:t>
            </a:r>
            <a:r>
              <a:rPr lang="en-US" sz="1850" dirty="0" err="1">
                <a:effectLst>
                  <a:outerShdw blurRad="38100" dist="38100" dir="2700000" algn="tl">
                    <a:srgbClr val="000000">
                      <a:alpha val="43137"/>
                    </a:srgbClr>
                  </a:outerShdw>
                </a:effectLst>
                <a:latin typeface="Sylfaen" panose="010A0502050306030303" pitchFamily="18" charset="0"/>
              </a:rPr>
              <a:t>შეუძლია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მოითხოვოს</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ადვოკატის </a:t>
            </a:r>
            <a:r>
              <a:rPr lang="en-US" sz="1850" dirty="0" err="1">
                <a:effectLst>
                  <a:outerShdw blurRad="38100" dist="38100" dir="2700000" algn="tl">
                    <a:srgbClr val="000000">
                      <a:alpha val="43137"/>
                    </a:srgbClr>
                  </a:outerShdw>
                </a:effectLst>
                <a:latin typeface="Sylfaen" panose="010A0502050306030303" pitchFamily="18" charset="0"/>
              </a:rPr>
              <a:t>დახმარება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რაც</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უნდა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დაკმაყოფილდეს</a:t>
            </a:r>
            <a:r>
              <a:rPr lang="en-US" sz="1850" dirty="0">
                <a:effectLst>
                  <a:outerShdw blurRad="38100" dist="38100" dir="2700000" algn="tl">
                    <a:srgbClr val="000000">
                      <a:alpha val="43137"/>
                    </a:srgbClr>
                  </a:outerShdw>
                </a:effectLst>
                <a:latin typeface="Sylfaen" panose="010A0502050306030303" pitchFamily="18" charset="0"/>
              </a:rPr>
              <a:t>.</a:t>
            </a:r>
          </a:p>
          <a:p>
            <a:pPr algn="just"/>
            <a:r>
              <a:rPr lang="ka-GE" sz="1850" dirty="0">
                <a:effectLst>
                  <a:outerShdw blurRad="38100" dist="38100" dir="2700000" algn="tl">
                    <a:srgbClr val="000000">
                      <a:alpha val="43137"/>
                    </a:srgbClr>
                  </a:outerShdw>
                </a:effectLst>
                <a:latin typeface="Sylfaen" panose="010A0502050306030303" pitchFamily="18" charset="0"/>
              </a:rPr>
              <a:t>5</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smtClean="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ბრალდებულის</a:t>
            </a:r>
            <a:r>
              <a:rPr lang="en-US" sz="1850" dirty="0" smtClean="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პატიმრობის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ვადა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არ</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უნდა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აღემატებოდეს</a:t>
            </a:r>
            <a:r>
              <a:rPr lang="en-US" sz="1850" dirty="0">
                <a:effectLst>
                  <a:outerShdw blurRad="38100" dist="38100" dir="2700000" algn="tl">
                    <a:srgbClr val="000000">
                      <a:alpha val="43137"/>
                    </a:srgbClr>
                  </a:outerShdw>
                </a:effectLst>
                <a:latin typeface="Sylfaen" panose="010A0502050306030303" pitchFamily="18" charset="0"/>
              </a:rPr>
              <a:t> 9 </a:t>
            </a:r>
            <a:r>
              <a:rPr lang="en-US" sz="1850" dirty="0" err="1">
                <a:effectLst>
                  <a:outerShdw blurRad="38100" dist="38100" dir="2700000" algn="tl">
                    <a:srgbClr val="000000">
                      <a:alpha val="43137"/>
                    </a:srgbClr>
                  </a:outerShdw>
                </a:effectLst>
                <a:latin typeface="Sylfaen" panose="010A0502050306030303" pitchFamily="18" charset="0"/>
              </a:rPr>
              <a:t>თვეს</a:t>
            </a:r>
            <a:r>
              <a:rPr lang="en-US" sz="1850" dirty="0">
                <a:effectLst>
                  <a:outerShdw blurRad="38100" dist="38100" dir="2700000" algn="tl">
                    <a:srgbClr val="000000">
                      <a:alpha val="43137"/>
                    </a:srgbClr>
                  </a:outerShdw>
                </a:effectLst>
                <a:latin typeface="Sylfaen" panose="010A0502050306030303" pitchFamily="18" charset="0"/>
              </a:rPr>
              <a:t>.</a:t>
            </a:r>
          </a:p>
          <a:p>
            <a:pPr algn="just"/>
            <a:r>
              <a:rPr lang="ka-GE" sz="1850" dirty="0">
                <a:effectLst>
                  <a:outerShdw blurRad="38100" dist="38100" dir="2700000" algn="tl">
                    <a:srgbClr val="000000">
                      <a:alpha val="43137"/>
                    </a:srgbClr>
                  </a:outerShdw>
                </a:effectLst>
                <a:latin typeface="Sylfaen" panose="010A0502050306030303" pitchFamily="18" charset="0"/>
              </a:rPr>
              <a:t>6</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ამ</a:t>
            </a:r>
            <a:r>
              <a:rPr lang="en-US" sz="1850" dirty="0" smtClean="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მუხლის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მოთხოვნათა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დარღვევა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ისჯება</a:t>
            </a:r>
            <a:r>
              <a:rPr lang="en-US" sz="1850" dirty="0">
                <a:effectLst>
                  <a:outerShdw blurRad="38100" dist="38100" dir="2700000" algn="tl">
                    <a:srgbClr val="000000">
                      <a:alpha val="43137"/>
                    </a:srgbClr>
                  </a:outerShdw>
                </a:effectLst>
                <a:latin typeface="Sylfaen" panose="010A0502050306030303" pitchFamily="18" charset="0"/>
              </a:rPr>
              <a:t> კანონით. </a:t>
            </a:r>
            <a:r>
              <a:rPr lang="en-US" sz="1850" dirty="0" err="1">
                <a:effectLst>
                  <a:outerShdw blurRad="38100" dist="38100" dir="2700000" algn="tl">
                    <a:srgbClr val="000000">
                      <a:alpha val="43137"/>
                    </a:srgbClr>
                  </a:outerShdw>
                </a:effectLst>
                <a:latin typeface="Sylfaen" panose="010A0502050306030303" pitchFamily="18" charset="0"/>
              </a:rPr>
              <a:t>უკანონოდ</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err="1">
                <a:effectLst>
                  <a:outerShdw blurRad="38100" dist="38100" dir="2700000" algn="tl">
                    <a:srgbClr val="000000">
                      <a:alpha val="43137"/>
                    </a:srgbClr>
                  </a:outerShdw>
                </a:effectLst>
                <a:latin typeface="Sylfaen" panose="010A0502050306030303" pitchFamily="18" charset="0"/>
              </a:rPr>
              <a:t>თავისუფლებაშეზღუდულ</a:t>
            </a:r>
            <a:r>
              <a:rPr lang="ka-GE"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პირს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აქვს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კომპენსაციის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მიღების</a:t>
            </a:r>
            <a:r>
              <a:rPr lang="en-US" sz="1850" dirty="0">
                <a:effectLst>
                  <a:outerShdw blurRad="38100" dist="38100" dir="2700000" algn="tl">
                    <a:srgbClr val="000000">
                      <a:alpha val="43137"/>
                    </a:srgbClr>
                  </a:outerShdw>
                </a:effectLst>
                <a:latin typeface="Sylfaen" panose="010A0502050306030303" pitchFamily="18" charset="0"/>
              </a:rPr>
              <a:t> უფლება.</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88673669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36868" y="374469"/>
            <a:ext cx="7626531" cy="740228"/>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effectLst>
                  <a:outerShdw blurRad="38100" dist="38100" dir="2700000" algn="tl">
                    <a:srgbClr val="000000">
                      <a:alpha val="43137"/>
                    </a:srgbClr>
                  </a:outerShdw>
                </a:effectLst>
                <a:latin typeface="Sylfaen" panose="010A0502050306030303" pitchFamily="18" charset="0"/>
              </a:rPr>
              <a:t>მუხლი</a:t>
            </a:r>
            <a:r>
              <a:rPr lang="ka-GE" sz="2500" b="1" dirty="0">
                <a:effectLst>
                  <a:outerShdw blurRad="38100" dist="38100" dir="2700000" algn="tl">
                    <a:srgbClr val="000000">
                      <a:alpha val="43137"/>
                    </a:srgbClr>
                  </a:outerShdw>
                </a:effectLst>
                <a:latin typeface="Sylfaen" panose="010A0502050306030303" pitchFamily="18" charset="0"/>
              </a:rPr>
              <a:t> </a:t>
            </a:r>
            <a:r>
              <a:rPr lang="en-US" sz="2500" b="1" dirty="0" smtClean="0">
                <a:effectLst>
                  <a:outerShdw blurRad="38100" dist="38100" dir="2700000" algn="tl">
                    <a:srgbClr val="000000">
                      <a:alpha val="43137"/>
                    </a:srgbClr>
                  </a:outerShdw>
                </a:effectLst>
                <a:latin typeface="Sylfaen" panose="010A0502050306030303" pitchFamily="18" charset="0"/>
              </a:rPr>
              <a:t>14</a:t>
            </a:r>
            <a:r>
              <a:rPr lang="ka-GE" sz="2500" b="1" dirty="0">
                <a:effectLst>
                  <a:outerShdw blurRad="38100" dist="38100" dir="2700000" algn="tl">
                    <a:srgbClr val="000000">
                      <a:alpha val="43137"/>
                    </a:srgbClr>
                  </a:outerShdw>
                </a:effectLst>
                <a:latin typeface="Sylfaen" panose="010A0502050306030303" pitchFamily="18" charset="0"/>
              </a:rPr>
              <a:t>. მიმოსვლის თავისუფლება</a:t>
            </a:r>
            <a:endParaRPr lang="en-US" sz="25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1724296"/>
            <a:ext cx="7702548" cy="482454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200" dirty="0">
                <a:effectLst>
                  <a:outerShdw blurRad="38100" dist="38100" dir="2700000" algn="tl">
                    <a:srgbClr val="000000">
                      <a:alpha val="43137"/>
                    </a:srgbClr>
                  </a:outerShdw>
                </a:effectLst>
              </a:rPr>
              <a:t>1. </a:t>
            </a:r>
            <a:r>
              <a:rPr lang="ka-GE" sz="2200" dirty="0" smtClean="0">
                <a:effectLst>
                  <a:outerShdw blurRad="38100" dist="38100" dir="2700000" algn="tl">
                    <a:srgbClr val="000000">
                      <a:alpha val="43137"/>
                    </a:srgbClr>
                  </a:outerShdw>
                </a:effectLst>
              </a:rPr>
              <a:t>	</a:t>
            </a:r>
            <a:r>
              <a:rPr lang="en-US" sz="2200" dirty="0" err="1" smtClean="0">
                <a:effectLst>
                  <a:outerShdw blurRad="38100" dist="38100" dir="2700000" algn="tl">
                    <a:srgbClr val="000000">
                      <a:alpha val="43137"/>
                    </a:srgbClr>
                  </a:outerShdw>
                </a:effectLst>
              </a:rPr>
              <a:t>ყველას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ვინც</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კანონიერად</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იმყოფება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საქართველოში</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აქვს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ქვეყნის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მთელ</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ტერიტორიაზე</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თავისუფალი</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მიმოსვლის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საცხოვრებელი</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ადგილის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თავისუფ</a:t>
            </a:r>
            <a:r>
              <a:rPr lang="ka-GE" sz="2200" dirty="0">
                <a:effectLst>
                  <a:outerShdw blurRad="38100" dist="38100" dir="2700000" algn="tl">
                    <a:srgbClr val="000000">
                      <a:alpha val="43137"/>
                    </a:srgbClr>
                  </a:outerShdw>
                </a:effectLst>
              </a:rPr>
              <a:t>ლად </a:t>
            </a:r>
            <a:r>
              <a:rPr lang="en-US" sz="2200" dirty="0" err="1">
                <a:effectLst>
                  <a:outerShdw blurRad="38100" dist="38100" dir="2700000" algn="tl">
                    <a:srgbClr val="000000">
                      <a:alpha val="43137"/>
                    </a:srgbClr>
                  </a:outerShdw>
                </a:effectLst>
              </a:rPr>
              <a:t>არჩევის</a:t>
            </a:r>
            <a:r>
              <a:rPr lang="ka-GE" sz="2200" dirty="0">
                <a:effectLst>
                  <a:outerShdw blurRad="38100" dist="38100" dir="2700000" algn="tl">
                    <a:srgbClr val="000000">
                      <a:alpha val="43137"/>
                    </a:srgbClr>
                  </a:outerShdw>
                </a:effectLst>
              </a:rPr>
              <a:t>ა და საქართველოდან თავისუფლად გასვლის </a:t>
            </a:r>
            <a:r>
              <a:rPr lang="en-US" sz="2200" dirty="0">
                <a:effectLst>
                  <a:outerShdw blurRad="38100" dist="38100" dir="2700000" algn="tl">
                    <a:srgbClr val="000000">
                      <a:alpha val="43137"/>
                    </a:srgbClr>
                  </a:outerShdw>
                </a:effectLst>
              </a:rPr>
              <a:t>უფლება.</a:t>
            </a:r>
          </a:p>
          <a:p>
            <a:pPr algn="just"/>
            <a:r>
              <a:rPr lang="ka-GE" sz="2200" dirty="0">
                <a:effectLst>
                  <a:outerShdw blurRad="38100" dist="38100" dir="2700000" algn="tl">
                    <a:srgbClr val="000000">
                      <a:alpha val="43137"/>
                    </a:srgbClr>
                  </a:outerShdw>
                </a:effectLst>
              </a:rPr>
              <a:t>2</a:t>
            </a:r>
            <a:r>
              <a:rPr lang="en-US" sz="2200" dirty="0">
                <a:effectLst>
                  <a:outerShdw blurRad="38100" dist="38100" dir="2700000" algn="tl">
                    <a:srgbClr val="000000">
                      <a:alpha val="43137"/>
                    </a:srgbClr>
                  </a:outerShdw>
                </a:effectLst>
              </a:rPr>
              <a:t>. </a:t>
            </a:r>
            <a:r>
              <a:rPr lang="ka-GE" sz="2200" dirty="0" smtClean="0">
                <a:effectLst>
                  <a:outerShdw blurRad="38100" dist="38100" dir="2700000" algn="tl">
                    <a:srgbClr val="000000">
                      <a:alpha val="43137"/>
                    </a:srgbClr>
                  </a:outerShdw>
                </a:effectLst>
              </a:rPr>
              <a:t>	</a:t>
            </a:r>
            <a:r>
              <a:rPr lang="en-US" sz="2200" dirty="0" err="1" smtClean="0">
                <a:effectLst>
                  <a:outerShdw blurRad="38100" dist="38100" dir="2700000" algn="tl">
                    <a:srgbClr val="000000">
                      <a:alpha val="43137"/>
                    </a:srgbClr>
                  </a:outerShdw>
                </a:effectLst>
              </a:rPr>
              <a:t>ამ</a:t>
            </a:r>
            <a:r>
              <a:rPr lang="en-US" sz="2200" dirty="0" smtClean="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უფლებათა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შეზღუდვა</a:t>
            </a:r>
            <a:r>
              <a:rPr lang="en-US" sz="2200" dirty="0">
                <a:effectLst>
                  <a:outerShdw blurRad="38100" dist="38100" dir="2700000" algn="tl">
                    <a:srgbClr val="000000">
                      <a:alpha val="43137"/>
                    </a:srgbClr>
                  </a:outerShdw>
                </a:effectLst>
              </a:rPr>
              <a:t> </a:t>
            </a:r>
            <a:r>
              <a:rPr lang="ka-GE" sz="2200" dirty="0">
                <a:effectLst>
                  <a:outerShdw blurRad="38100" dist="38100" dir="2700000" algn="tl">
                    <a:srgbClr val="000000">
                      <a:alpha val="43137"/>
                    </a:srgbClr>
                  </a:outerShdw>
                </a:effectLst>
              </a:rPr>
              <a:t>დასაშვებია </a:t>
            </a:r>
            <a:r>
              <a:rPr lang="en-US" sz="2200" dirty="0" err="1">
                <a:effectLst>
                  <a:outerShdw blurRad="38100" dist="38100" dir="2700000" algn="tl">
                    <a:srgbClr val="000000">
                      <a:alpha val="43137"/>
                    </a:srgbClr>
                  </a:outerShdw>
                </a:effectLst>
              </a:rPr>
              <a:t>მხოლოდ</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კანონის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შესაბამისად</a:t>
            </a:r>
            <a:r>
              <a:rPr lang="en-US" sz="2200" dirty="0">
                <a:effectLst>
                  <a:outerShdw blurRad="38100" dist="38100" dir="2700000" algn="tl">
                    <a:srgbClr val="000000">
                      <a:alpha val="43137"/>
                    </a:srgbClr>
                  </a:outerShdw>
                </a:effectLst>
              </a:rPr>
              <a:t>, დემოკრატიულ </a:t>
            </a:r>
            <a:r>
              <a:rPr lang="en-US" sz="2200" dirty="0" err="1">
                <a:effectLst>
                  <a:outerShdw blurRad="38100" dist="38100" dir="2700000" algn="tl">
                    <a:srgbClr val="000000">
                      <a:alpha val="43137"/>
                    </a:srgbClr>
                  </a:outerShdw>
                </a:effectLst>
              </a:rPr>
              <a:t>საზოგადოებ</a:t>
            </a:r>
            <a:r>
              <a:rPr lang="ka-GE" sz="2200" dirty="0">
                <a:effectLst>
                  <a:outerShdw blurRad="38100" dist="38100" dir="2700000" algn="tl">
                    <a:srgbClr val="000000">
                      <a:alpha val="43137"/>
                    </a:srgbClr>
                  </a:outerShdw>
                </a:effectLst>
              </a:rPr>
              <a:t>აშ</a:t>
            </a:r>
            <a:r>
              <a:rPr lang="en-US" sz="2200" dirty="0">
                <a:effectLst>
                  <a:outerShdw blurRad="38100" dist="38100" dir="2700000" algn="tl">
                    <a:srgbClr val="000000">
                      <a:alpha val="43137"/>
                    </a:srgbClr>
                  </a:outerShdw>
                </a:effectLst>
              </a:rPr>
              <a:t>ი </a:t>
            </a:r>
            <a:r>
              <a:rPr lang="en-US" sz="2200" dirty="0" err="1">
                <a:effectLst>
                  <a:outerShdw blurRad="38100" dist="38100" dir="2700000" algn="tl">
                    <a:srgbClr val="000000">
                      <a:alpha val="43137"/>
                    </a:srgbClr>
                  </a:outerShdw>
                </a:effectLst>
              </a:rPr>
              <a:t>აუცილებელი</a:t>
            </a:r>
            <a:r>
              <a:rPr lang="en-US" sz="2200" dirty="0">
                <a:effectLst>
                  <a:outerShdw blurRad="38100" dist="38100" dir="2700000" algn="tl">
                    <a:srgbClr val="000000">
                      <a:alpha val="43137"/>
                    </a:srgbClr>
                  </a:outerShdw>
                </a:effectLst>
              </a:rPr>
              <a:t> სახელმწიფო </a:t>
            </a:r>
            <a:r>
              <a:rPr lang="ka-GE" sz="2200" dirty="0">
                <a:effectLst>
                  <a:outerShdw blurRad="38100" dist="38100" dir="2700000" algn="tl">
                    <a:srgbClr val="000000">
                      <a:alpha val="43137"/>
                    </a:srgbClr>
                  </a:outerShdw>
                </a:effectLst>
              </a:rPr>
              <a:t>ან </a:t>
            </a:r>
            <a:r>
              <a:rPr lang="en-US" sz="2200" dirty="0" err="1">
                <a:effectLst>
                  <a:outerShdw blurRad="38100" dist="38100" dir="2700000" algn="tl">
                    <a:srgbClr val="000000">
                      <a:alpha val="43137"/>
                    </a:srgbClr>
                  </a:outerShdw>
                </a:effectLst>
              </a:rPr>
              <a:t>საზოგადოებრივი</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უსაფრთხოების</a:t>
            </a:r>
            <a:r>
              <a:rPr lang="en-US" sz="2200" dirty="0">
                <a:effectLst>
                  <a:outerShdw blurRad="38100" dist="38100" dir="2700000" algn="tl">
                    <a:srgbClr val="000000">
                      <a:alpha val="43137"/>
                    </a:srgbClr>
                  </a:outerShdw>
                </a:effectLst>
              </a:rPr>
              <a:t> უზრუნველყოფის, </a:t>
            </a:r>
            <a:r>
              <a:rPr lang="en-US" sz="2200" strike="sngStrike" dirty="0" err="1">
                <a:solidFill>
                  <a:srgbClr val="00B0F0"/>
                </a:solidFill>
                <a:effectLst>
                  <a:outerShdw blurRad="38100" dist="38100" dir="2700000" algn="tl">
                    <a:srgbClr val="000000">
                      <a:alpha val="43137"/>
                    </a:srgbClr>
                  </a:outerShdw>
                </a:effectLst>
              </a:rPr>
              <a:t>დანაშაულის</a:t>
            </a:r>
            <a:r>
              <a:rPr lang="en-US" sz="2200" strike="sngStrike" dirty="0">
                <a:solidFill>
                  <a:srgbClr val="00B0F0"/>
                </a:solidFill>
                <a:effectLst>
                  <a:outerShdw blurRad="38100" dist="38100" dir="2700000" algn="tl">
                    <a:srgbClr val="000000">
                      <a:alpha val="43137"/>
                    </a:srgbClr>
                  </a:outerShdw>
                </a:effectLst>
              </a:rPr>
              <a:t> </a:t>
            </a:r>
            <a:r>
              <a:rPr lang="en-US" sz="2200" strike="sngStrike" dirty="0" err="1">
                <a:solidFill>
                  <a:srgbClr val="00B0F0"/>
                </a:solidFill>
                <a:effectLst>
                  <a:outerShdw blurRad="38100" dist="38100" dir="2700000" algn="tl">
                    <a:srgbClr val="000000">
                      <a:alpha val="43137"/>
                    </a:srgbClr>
                  </a:outerShdw>
                </a:effectLst>
              </a:rPr>
              <a:t>თავიდან</a:t>
            </a:r>
            <a:r>
              <a:rPr lang="en-US" sz="2200" strike="sngStrike" dirty="0">
                <a:solidFill>
                  <a:srgbClr val="00B0F0"/>
                </a:solidFill>
                <a:effectLst>
                  <a:outerShdw blurRad="38100" dist="38100" dir="2700000" algn="tl">
                    <a:srgbClr val="000000">
                      <a:alpha val="43137"/>
                    </a:srgbClr>
                  </a:outerShdw>
                </a:effectLst>
              </a:rPr>
              <a:t> </a:t>
            </a:r>
            <a:r>
              <a:rPr lang="en-US" sz="2200" strike="sngStrike" dirty="0" err="1">
                <a:solidFill>
                  <a:srgbClr val="00B0F0"/>
                </a:solidFill>
                <a:effectLst>
                  <a:outerShdw blurRad="38100" dist="38100" dir="2700000" algn="tl">
                    <a:srgbClr val="000000">
                      <a:alpha val="43137"/>
                    </a:srgbClr>
                  </a:outerShdw>
                </a:effectLst>
              </a:rPr>
              <a:t>აცილების</a:t>
            </a:r>
            <a:r>
              <a:rPr lang="ka-GE" sz="2200" dirty="0">
                <a:effectLst>
                  <a:outerShdw blurRad="38100" dist="38100" dir="2700000" algn="tl">
                    <a:srgbClr val="000000">
                      <a:alpha val="43137"/>
                    </a:srgbClr>
                  </a:outerShdw>
                </a:effectLst>
              </a:rPr>
              <a:t>, </a:t>
            </a:r>
            <a:r>
              <a:rPr lang="en-US" sz="2200" dirty="0">
                <a:effectLst>
                  <a:outerShdw blurRad="38100" dist="38100" dir="2700000" algn="tl">
                    <a:srgbClr val="000000">
                      <a:alpha val="43137"/>
                    </a:srgbClr>
                  </a:outerShdw>
                </a:effectLst>
              </a:rPr>
              <a:t>ჯანმრთელობის </a:t>
            </a:r>
            <a:r>
              <a:rPr lang="en-US" sz="2200" dirty="0" err="1">
                <a:effectLst>
                  <a:outerShdw blurRad="38100" dist="38100" dir="2700000" algn="tl">
                    <a:srgbClr val="000000">
                      <a:alpha val="43137"/>
                    </a:srgbClr>
                  </a:outerShdw>
                </a:effectLst>
              </a:rPr>
              <a:t>დაცვის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ან</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მართლმსაჯულების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განხორციელების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მიზნით</a:t>
            </a:r>
            <a:r>
              <a:rPr lang="en-US" sz="2200" dirty="0">
                <a:effectLst>
                  <a:outerShdw blurRad="38100" dist="38100" dir="2700000" algn="tl">
                    <a:srgbClr val="000000">
                      <a:alpha val="43137"/>
                    </a:srgbClr>
                  </a:outerShdw>
                </a:effectLst>
              </a:rPr>
              <a:t>.</a:t>
            </a:r>
          </a:p>
          <a:p>
            <a:pPr algn="just"/>
            <a:r>
              <a:rPr lang="ka-GE" sz="2200" dirty="0">
                <a:effectLst>
                  <a:outerShdw blurRad="38100" dist="38100" dir="2700000" algn="tl">
                    <a:srgbClr val="000000">
                      <a:alpha val="43137"/>
                    </a:srgbClr>
                  </a:outerShdw>
                </a:effectLst>
              </a:rPr>
              <a:t>3</a:t>
            </a:r>
            <a:r>
              <a:rPr lang="en-US" sz="2200" dirty="0">
                <a:effectLst>
                  <a:outerShdw blurRad="38100" dist="38100" dir="2700000" algn="tl">
                    <a:srgbClr val="000000">
                      <a:alpha val="43137"/>
                    </a:srgbClr>
                  </a:outerShdw>
                </a:effectLst>
              </a:rPr>
              <a:t>. </a:t>
            </a:r>
            <a:r>
              <a:rPr lang="ka-GE" sz="2200" dirty="0" smtClean="0">
                <a:effectLst>
                  <a:outerShdw blurRad="38100" dist="38100" dir="2700000" algn="tl">
                    <a:srgbClr val="000000">
                      <a:alpha val="43137"/>
                    </a:srgbClr>
                  </a:outerShdw>
                </a:effectLst>
              </a:rPr>
              <a:t>	</a:t>
            </a:r>
            <a:r>
              <a:rPr lang="en-US" sz="2200" dirty="0" err="1" smtClean="0">
                <a:effectLst>
                  <a:outerShdw blurRad="38100" dist="38100" dir="2700000" algn="tl">
                    <a:srgbClr val="000000">
                      <a:alpha val="43137"/>
                    </a:srgbClr>
                  </a:outerShdw>
                </a:effectLst>
              </a:rPr>
              <a:t>საქართველოს</a:t>
            </a:r>
            <a:r>
              <a:rPr lang="en-US" sz="2200" dirty="0" smtClean="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მოქალაქეს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შეუძლია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თავისუფლად</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შემოვიდეს</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საქართველოში</a:t>
            </a:r>
            <a:r>
              <a:rPr lang="en-US" sz="2200" dirty="0">
                <a:effectLst>
                  <a:outerShdw blurRad="38100" dist="38100" dir="2700000" algn="tl">
                    <a:srgbClr val="000000">
                      <a:alpha val="43137"/>
                    </a:srgbClr>
                  </a:outerShdw>
                </a:effectLst>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64985994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80930" y="95251"/>
            <a:ext cx="7582469" cy="1002030"/>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a-GE" sz="1900" b="1" dirty="0">
                <a:effectLst>
                  <a:outerShdw blurRad="38100" dist="38100" dir="2700000" algn="tl">
                    <a:srgbClr val="000000">
                      <a:alpha val="43137"/>
                    </a:srgbClr>
                  </a:outerShdw>
                </a:effectLst>
              </a:rPr>
              <a:t>მუხლი 15</a:t>
            </a:r>
            <a:r>
              <a:rPr lang="en-US" sz="1900" b="1" dirty="0">
                <a:effectLst>
                  <a:outerShdw blurRad="38100" dist="38100" dir="2700000" algn="tl">
                    <a:srgbClr val="000000">
                      <a:alpha val="43137"/>
                    </a:srgbClr>
                  </a:outerShdw>
                </a:effectLst>
              </a:rPr>
              <a:t>. </a:t>
            </a:r>
            <a:r>
              <a:rPr lang="ka-GE" sz="1900" b="1" dirty="0">
                <a:effectLst>
                  <a:outerShdw blurRad="38100" dist="38100" dir="2700000" algn="tl">
                    <a:srgbClr val="000000">
                      <a:alpha val="43137"/>
                    </a:srgbClr>
                  </a:outerShdw>
                </a:effectLst>
              </a:rPr>
              <a:t>პირადი და ოჯახური ცხოვრების, პირადი სივრცისა და კომუნიკაციის ხელშეუხებლობის</a:t>
            </a:r>
            <a:r>
              <a:rPr lang="ka-GE" sz="1900" b="1" strike="sngStrike" dirty="0">
                <a:effectLst>
                  <a:outerShdw blurRad="38100" dist="38100" dir="2700000" algn="tl">
                    <a:srgbClr val="000000">
                      <a:alpha val="43137"/>
                    </a:srgbClr>
                  </a:outerShdw>
                </a:effectLst>
              </a:rPr>
              <a:t>ა და ინფორმაციული თვითგამორკვევის</a:t>
            </a:r>
            <a:r>
              <a:rPr lang="ka-GE" sz="1900" b="1" dirty="0">
                <a:effectLst>
                  <a:outerShdw blurRad="38100" dist="38100" dir="2700000" algn="tl">
                    <a:srgbClr val="000000">
                      <a:alpha val="43137"/>
                    </a:srgbClr>
                  </a:outerShdw>
                </a:effectLst>
              </a:rPr>
              <a:t> უფლებები</a:t>
            </a:r>
            <a:endParaRPr lang="en-US" sz="19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254034"/>
            <a:ext cx="7702548" cy="560396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550" dirty="0">
                <a:effectLst>
                  <a:outerShdw blurRad="38100" dist="38100" dir="2700000" algn="tl">
                    <a:srgbClr val="000000">
                      <a:alpha val="43137"/>
                    </a:srgbClr>
                  </a:outerShdw>
                </a:effectLst>
              </a:rPr>
              <a:t>1. </a:t>
            </a:r>
            <a:r>
              <a:rPr lang="ka-GE" sz="1550" dirty="0" smtClean="0">
                <a:effectLst>
                  <a:outerShdw blurRad="38100" dist="38100" dir="2700000" algn="tl">
                    <a:srgbClr val="000000">
                      <a:alpha val="43137"/>
                    </a:srgbClr>
                  </a:outerShdw>
                </a:effectLst>
              </a:rPr>
              <a:t>	ადამიანის </a:t>
            </a:r>
            <a:r>
              <a:rPr lang="ka-GE" sz="1550" dirty="0">
                <a:effectLst>
                  <a:outerShdw blurRad="38100" dist="38100" dir="2700000" algn="tl">
                    <a:srgbClr val="000000">
                      <a:alpha val="43137"/>
                    </a:srgbClr>
                  </a:outerShdw>
                </a:effectLst>
              </a:rPr>
              <a:t>პირადი და ოჯახური ცხოვრება ხელშეუხებელია. ამ უფლების შეზღუდვა დასაშვებია მხოლოდ კანონის შესაბამისად, დემოკრატიულ საზოგადოებაში აუცილებელი სახელმწიფო ან საზოგადოებრივი უსაფრთხოების უზრუნველყოფის</a:t>
            </a:r>
            <a:r>
              <a:rPr lang="ka-GE" sz="1550" dirty="0">
                <a:solidFill>
                  <a:srgbClr val="00B0F0"/>
                </a:solidFill>
                <a:effectLst>
                  <a:outerShdw blurRad="38100" dist="38100" dir="2700000" algn="tl">
                    <a:srgbClr val="000000">
                      <a:alpha val="43137"/>
                    </a:srgbClr>
                  </a:outerShdw>
                </a:effectLst>
              </a:rPr>
              <a:t>, </a:t>
            </a:r>
            <a:r>
              <a:rPr lang="ka-GE" sz="1550" strike="sngStrike" dirty="0">
                <a:solidFill>
                  <a:srgbClr val="00B0F0"/>
                </a:solidFill>
                <a:effectLst>
                  <a:outerShdw blurRad="38100" dist="38100" dir="2700000" algn="tl">
                    <a:srgbClr val="000000">
                      <a:alpha val="43137"/>
                    </a:srgbClr>
                  </a:outerShdw>
                </a:effectLst>
              </a:rPr>
              <a:t>დანაშაულის თავიდან აცილების</a:t>
            </a:r>
            <a:r>
              <a:rPr lang="ka-GE" sz="1550" dirty="0">
                <a:solidFill>
                  <a:srgbClr val="00B0F0"/>
                </a:solidFill>
                <a:effectLst>
                  <a:outerShdw blurRad="38100" dist="38100" dir="2700000" algn="tl">
                    <a:srgbClr val="000000">
                      <a:alpha val="43137"/>
                    </a:srgbClr>
                  </a:outerShdw>
                </a:effectLst>
              </a:rPr>
              <a:t> </a:t>
            </a:r>
            <a:r>
              <a:rPr lang="ka-GE" sz="1550" dirty="0">
                <a:effectLst>
                  <a:outerShdw blurRad="38100" dist="38100" dir="2700000" algn="tl">
                    <a:srgbClr val="000000">
                      <a:alpha val="43137"/>
                    </a:srgbClr>
                  </a:outerShdw>
                </a:effectLst>
              </a:rPr>
              <a:t>ან სხვათა უფლებების დაცვის მიზნით. </a:t>
            </a:r>
            <a:endParaRPr lang="en-US" sz="1550" dirty="0">
              <a:effectLst>
                <a:outerShdw blurRad="38100" dist="38100" dir="2700000" algn="tl">
                  <a:srgbClr val="000000">
                    <a:alpha val="43137"/>
                  </a:srgbClr>
                </a:outerShdw>
              </a:effectLst>
            </a:endParaRPr>
          </a:p>
          <a:p>
            <a:pPr algn="just"/>
            <a:r>
              <a:rPr lang="ka-GE" sz="1550" dirty="0">
                <a:effectLst>
                  <a:outerShdw blurRad="38100" dist="38100" dir="2700000" algn="tl">
                    <a:srgbClr val="000000">
                      <a:alpha val="43137"/>
                    </a:srgbClr>
                  </a:outerShdw>
                </a:effectLst>
              </a:rPr>
              <a:t>2</a:t>
            </a:r>
            <a:r>
              <a:rPr lang="en-US" sz="1550" dirty="0">
                <a:effectLst>
                  <a:outerShdw blurRad="38100" dist="38100" dir="2700000" algn="tl">
                    <a:srgbClr val="000000">
                      <a:alpha val="43137"/>
                    </a:srgbClr>
                  </a:outerShdw>
                </a:effectLst>
              </a:rPr>
              <a:t>. </a:t>
            </a:r>
            <a:r>
              <a:rPr lang="ka-GE" sz="1550" dirty="0" smtClean="0">
                <a:effectLst>
                  <a:outerShdw blurRad="38100" dist="38100" dir="2700000" algn="tl">
                    <a:srgbClr val="000000">
                      <a:alpha val="43137"/>
                    </a:srgbClr>
                  </a:outerShdw>
                </a:effectLst>
              </a:rPr>
              <a:t>	</a:t>
            </a:r>
            <a:r>
              <a:rPr lang="en-US" sz="1550" dirty="0" err="1" smtClean="0">
                <a:effectLst>
                  <a:outerShdw blurRad="38100" dist="38100" dir="2700000" algn="tl">
                    <a:srgbClr val="000000">
                      <a:alpha val="43137"/>
                    </a:srgbClr>
                  </a:outerShdw>
                </a:effectLst>
              </a:rPr>
              <a:t>ადამიანის</a:t>
            </a:r>
            <a:r>
              <a:rPr lang="en-US" sz="1550" dirty="0" smtClean="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პირადი</a:t>
            </a:r>
            <a:r>
              <a:rPr lang="en-US" sz="1550" dirty="0">
                <a:effectLst>
                  <a:outerShdw blurRad="38100" dist="38100" dir="2700000" algn="tl">
                    <a:srgbClr val="000000">
                      <a:alpha val="43137"/>
                    </a:srgbClr>
                  </a:outerShdw>
                </a:effectLst>
              </a:rPr>
              <a:t> </a:t>
            </a:r>
            <a:r>
              <a:rPr lang="ka-GE" sz="1550" dirty="0">
                <a:effectLst>
                  <a:outerShdw blurRad="38100" dist="38100" dir="2700000" algn="tl">
                    <a:srgbClr val="000000">
                      <a:alpha val="43137"/>
                    </a:srgbClr>
                  </a:outerShdw>
                </a:effectLst>
              </a:rPr>
              <a:t>სივრცე და კომუნიკაცია ხელშეუხებელია</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არავის</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აქვს</a:t>
            </a:r>
            <a:r>
              <a:rPr lang="en-US" sz="1550" dirty="0">
                <a:effectLst>
                  <a:outerShdw blurRad="38100" dist="38100" dir="2700000" algn="tl">
                    <a:srgbClr val="000000">
                      <a:alpha val="43137"/>
                    </a:srgbClr>
                  </a:outerShdw>
                </a:effectLst>
              </a:rPr>
              <a:t> უფლება </a:t>
            </a:r>
            <a:r>
              <a:rPr lang="en-US" sz="1550" dirty="0" err="1">
                <a:effectLst>
                  <a:outerShdw blurRad="38100" dist="38100" dir="2700000" algn="tl">
                    <a:srgbClr val="000000">
                      <a:alpha val="43137"/>
                    </a:srgbClr>
                  </a:outerShdw>
                </a:effectLst>
              </a:rPr>
              <a:t>შევიდეს</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საცხოვრებელ</a:t>
            </a:r>
            <a:r>
              <a:rPr lang="en-US" sz="1550" dirty="0">
                <a:effectLst>
                  <a:outerShdw blurRad="38100" dist="38100" dir="2700000" algn="tl">
                    <a:srgbClr val="000000">
                      <a:alpha val="43137"/>
                    </a:srgbClr>
                  </a:outerShdw>
                </a:effectLst>
              </a:rPr>
              <a:t> </a:t>
            </a:r>
            <a:r>
              <a:rPr lang="ka-GE" sz="1550" dirty="0">
                <a:effectLst>
                  <a:outerShdw blurRad="38100" dist="38100" dir="2700000" algn="tl">
                    <a:srgbClr val="000000">
                      <a:alpha val="43137"/>
                    </a:srgbClr>
                  </a:outerShdw>
                </a:effectLst>
              </a:rPr>
              <a:t>ან </a:t>
            </a:r>
            <a:r>
              <a:rPr lang="en-US" sz="1550" dirty="0" err="1">
                <a:effectLst>
                  <a:outerShdw blurRad="38100" dist="38100" dir="2700000" algn="tl">
                    <a:srgbClr val="000000">
                      <a:alpha val="43137"/>
                    </a:srgbClr>
                  </a:outerShdw>
                </a:effectLst>
              </a:rPr>
              <a:t>სხვა</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მფლობელობაში</a:t>
            </a:r>
            <a:r>
              <a:rPr lang="en-US" sz="1550" dirty="0">
                <a:effectLst>
                  <a:outerShdw blurRad="38100" dist="38100" dir="2700000" algn="tl">
                    <a:srgbClr val="000000">
                      <a:alpha val="43137"/>
                    </a:srgbClr>
                  </a:outerShdw>
                </a:effectLst>
              </a:rPr>
              <a:t> </a:t>
            </a:r>
            <a:r>
              <a:rPr lang="ka-GE" sz="1550" dirty="0">
                <a:effectLst>
                  <a:outerShdw blurRad="38100" dist="38100" dir="2700000" algn="tl">
                    <a:srgbClr val="000000">
                      <a:alpha val="43137"/>
                    </a:srgbClr>
                  </a:outerShdw>
                </a:effectLst>
              </a:rPr>
              <a:t>მფლობელი პირის </a:t>
            </a:r>
            <a:r>
              <a:rPr lang="en-US" sz="1550" dirty="0" err="1">
                <a:effectLst>
                  <a:outerShdw blurRad="38100" dist="38100" dir="2700000" algn="tl">
                    <a:srgbClr val="000000">
                      <a:alpha val="43137"/>
                    </a:srgbClr>
                  </a:outerShdw>
                </a:effectLst>
              </a:rPr>
              <a:t>ნების</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საწინააღმდეგოდ</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აგრეთვე</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ჩაატაროს</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ჩხრეკა</a:t>
            </a:r>
            <a:r>
              <a:rPr lang="ka-GE" sz="1550" dirty="0">
                <a:effectLst>
                  <a:outerShdw blurRad="38100" dist="38100" dir="2700000" algn="tl">
                    <a:srgbClr val="000000">
                      <a:alpha val="43137"/>
                    </a:srgbClr>
                  </a:outerShdw>
                </a:effectLst>
              </a:rPr>
              <a:t>.</a:t>
            </a:r>
            <a:endParaRPr lang="en-US" sz="1550" dirty="0">
              <a:effectLst>
                <a:outerShdw blurRad="38100" dist="38100" dir="2700000" algn="tl">
                  <a:srgbClr val="000000">
                    <a:alpha val="43137"/>
                  </a:srgbClr>
                </a:outerShdw>
              </a:effectLst>
            </a:endParaRPr>
          </a:p>
          <a:p>
            <a:pPr algn="just"/>
            <a:r>
              <a:rPr lang="ka-GE" sz="1550" dirty="0">
                <a:effectLst>
                  <a:outerShdw blurRad="38100" dist="38100" dir="2700000" algn="tl">
                    <a:srgbClr val="000000">
                      <a:alpha val="43137"/>
                    </a:srgbClr>
                  </a:outerShdw>
                </a:effectLst>
              </a:rPr>
              <a:t>3. </a:t>
            </a:r>
            <a:r>
              <a:rPr lang="ka-GE" sz="1550" dirty="0" smtClean="0">
                <a:effectLst>
                  <a:outerShdw blurRad="38100" dist="38100" dir="2700000" algn="tl">
                    <a:srgbClr val="000000">
                      <a:alpha val="43137"/>
                    </a:srgbClr>
                  </a:outerShdw>
                </a:effectLst>
              </a:rPr>
              <a:t>	ამ </a:t>
            </a:r>
            <a:r>
              <a:rPr lang="ka-GE" sz="1550" dirty="0">
                <a:effectLst>
                  <a:outerShdw blurRad="38100" dist="38100" dir="2700000" algn="tl">
                    <a:srgbClr val="000000">
                      <a:alpha val="43137"/>
                    </a:srgbClr>
                  </a:outerShdw>
                </a:effectLst>
              </a:rPr>
              <a:t>მუხლის მე-2 პუნქტში ჩამოთვლილ უფლებათა </a:t>
            </a:r>
            <a:r>
              <a:rPr lang="en-US" sz="1550" dirty="0" err="1">
                <a:effectLst>
                  <a:outerShdw blurRad="38100" dist="38100" dir="2700000" algn="tl">
                    <a:srgbClr val="000000">
                      <a:alpha val="43137"/>
                    </a:srgbClr>
                  </a:outerShdw>
                </a:effectLst>
              </a:rPr>
              <a:t>შეზღუდვა</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და</a:t>
            </a:r>
            <a:r>
              <a:rPr lang="ka-GE" sz="1550" dirty="0">
                <a:effectLst>
                  <a:outerShdw blurRad="38100" dist="38100" dir="2700000" algn="tl">
                    <a:srgbClr val="000000">
                      <a:alpha val="43137"/>
                    </a:srgbClr>
                  </a:outerShdw>
                </a:effectLst>
              </a:rPr>
              <a:t>სა</a:t>
            </a:r>
            <a:r>
              <a:rPr lang="en-US" sz="1550" dirty="0" err="1">
                <a:effectLst>
                  <a:outerShdw blurRad="38100" dist="38100" dir="2700000" algn="tl">
                    <a:srgbClr val="000000">
                      <a:alpha val="43137"/>
                    </a:srgbClr>
                  </a:outerShdw>
                </a:effectLst>
              </a:rPr>
              <a:t>შვებ</a:t>
            </a:r>
            <a:r>
              <a:rPr lang="ka-GE" sz="1550" dirty="0">
                <a:effectLst>
                  <a:outerShdw blurRad="38100" dist="38100" dir="2700000" algn="tl">
                    <a:srgbClr val="000000">
                      <a:alpha val="43137"/>
                    </a:srgbClr>
                  </a:outerShdw>
                </a:effectLst>
              </a:rPr>
              <a:t>ი</a:t>
            </a:r>
            <a:r>
              <a:rPr lang="en-US" sz="1550" dirty="0">
                <a:effectLst>
                  <a:outerShdw blurRad="38100" dist="38100" dir="2700000" algn="tl">
                    <a:srgbClr val="000000">
                      <a:alpha val="43137"/>
                    </a:srgbClr>
                  </a:outerShdw>
                </a:effectLst>
              </a:rPr>
              <a:t>ა</a:t>
            </a:r>
            <a:r>
              <a:rPr lang="ka-GE" sz="1550" dirty="0">
                <a:effectLst>
                  <a:outerShdw blurRad="38100" dist="38100" dir="2700000" algn="tl">
                    <a:srgbClr val="000000">
                      <a:alpha val="43137"/>
                    </a:srgbClr>
                  </a:outerShdw>
                </a:effectLst>
              </a:rPr>
              <a:t> მხოლოდ კანონის შესაბამისად, </a:t>
            </a:r>
            <a:r>
              <a:rPr lang="en-US" sz="1550" dirty="0">
                <a:effectLst>
                  <a:outerShdw blurRad="38100" dist="38100" dir="2700000" algn="tl">
                    <a:srgbClr val="000000">
                      <a:alpha val="43137"/>
                    </a:srgbClr>
                  </a:outerShdw>
                </a:effectLst>
              </a:rPr>
              <a:t>დემოკრატიულ </a:t>
            </a:r>
            <a:r>
              <a:rPr lang="en-US" sz="1550" dirty="0" err="1">
                <a:effectLst>
                  <a:outerShdw blurRad="38100" dist="38100" dir="2700000" algn="tl">
                    <a:srgbClr val="000000">
                      <a:alpha val="43137"/>
                    </a:srgbClr>
                  </a:outerShdw>
                </a:effectLst>
              </a:rPr>
              <a:t>საზოგადოებაში</a:t>
            </a:r>
            <a:r>
              <a:rPr lang="ka-GE" sz="1550" dirty="0">
                <a:effectLst>
                  <a:outerShdw blurRad="38100" dist="38100" dir="2700000" algn="tl">
                    <a:srgbClr val="000000">
                      <a:alpha val="43137"/>
                    </a:srgbClr>
                  </a:outerShdw>
                </a:effectLst>
              </a:rPr>
              <a:t> აუცილებელი </a:t>
            </a:r>
            <a:r>
              <a:rPr lang="en-US" sz="1550" dirty="0">
                <a:effectLst>
                  <a:outerShdw blurRad="38100" dist="38100" dir="2700000" algn="tl">
                    <a:srgbClr val="000000">
                      <a:alpha val="43137"/>
                    </a:srgbClr>
                  </a:outerShdw>
                </a:effectLst>
              </a:rPr>
              <a:t>სახელმწიფო</a:t>
            </a:r>
            <a:r>
              <a:rPr lang="ka-GE" sz="1550" dirty="0">
                <a:effectLst>
                  <a:outerShdw blurRad="38100" dist="38100" dir="2700000" algn="tl">
                    <a:srgbClr val="000000">
                      <a:alpha val="43137"/>
                    </a:srgbClr>
                  </a:outerShdw>
                </a:effectLst>
              </a:rPr>
              <a:t> ან საზოგადოებრივი უსაფრთხოების </a:t>
            </a:r>
            <a:r>
              <a:rPr lang="en-US" sz="1550" dirty="0" err="1">
                <a:effectLst>
                  <a:outerShdw blurRad="38100" dist="38100" dir="2700000" algn="tl">
                    <a:srgbClr val="000000">
                      <a:alpha val="43137"/>
                    </a:srgbClr>
                  </a:outerShdw>
                </a:effectLst>
              </a:rPr>
              <a:t>უზრუნველყოფ</a:t>
            </a:r>
            <a:r>
              <a:rPr lang="ka-GE" sz="1550" dirty="0">
                <a:effectLst>
                  <a:outerShdw blurRad="38100" dist="38100" dir="2700000" algn="tl">
                    <a:srgbClr val="000000">
                      <a:alpha val="43137"/>
                    </a:srgbClr>
                  </a:outerShdw>
                </a:effectLst>
              </a:rPr>
              <a:t>ის</a:t>
            </a:r>
            <a:r>
              <a:rPr lang="en-US" sz="1550" dirty="0">
                <a:effectLst>
                  <a:outerShdw blurRad="38100" dist="38100" dir="2700000" algn="tl">
                    <a:srgbClr val="000000">
                      <a:alpha val="43137"/>
                    </a:srgbClr>
                  </a:outerShdw>
                </a:effectLst>
              </a:rPr>
              <a:t>, </a:t>
            </a:r>
            <a:r>
              <a:rPr lang="en-US" sz="1550" strike="sngStrike" dirty="0" err="1">
                <a:solidFill>
                  <a:srgbClr val="00B0F0"/>
                </a:solidFill>
                <a:effectLst>
                  <a:outerShdw blurRad="38100" dist="38100" dir="2700000" algn="tl">
                    <a:srgbClr val="000000">
                      <a:alpha val="43137"/>
                    </a:srgbClr>
                  </a:outerShdw>
                </a:effectLst>
              </a:rPr>
              <a:t>დანაშაულის</a:t>
            </a:r>
            <a:r>
              <a:rPr lang="en-US" sz="1550" strike="sngStrike" dirty="0">
                <a:solidFill>
                  <a:srgbClr val="00B0F0"/>
                </a:solidFill>
                <a:effectLst>
                  <a:outerShdw blurRad="38100" dist="38100" dir="2700000" algn="tl">
                    <a:srgbClr val="000000">
                      <a:alpha val="43137"/>
                    </a:srgbClr>
                  </a:outerShdw>
                </a:effectLst>
              </a:rPr>
              <a:t> </a:t>
            </a:r>
            <a:r>
              <a:rPr lang="en-US" sz="1550" strike="sngStrike" dirty="0" err="1">
                <a:solidFill>
                  <a:srgbClr val="00B0F0"/>
                </a:solidFill>
                <a:effectLst>
                  <a:outerShdw blurRad="38100" dist="38100" dir="2700000" algn="tl">
                    <a:srgbClr val="000000">
                      <a:alpha val="43137"/>
                    </a:srgbClr>
                  </a:outerShdw>
                </a:effectLst>
              </a:rPr>
              <a:t>თავიდან</a:t>
            </a:r>
            <a:r>
              <a:rPr lang="en-US" sz="1550" strike="sngStrike" dirty="0">
                <a:solidFill>
                  <a:srgbClr val="00B0F0"/>
                </a:solidFill>
                <a:effectLst>
                  <a:outerShdw blurRad="38100" dist="38100" dir="2700000" algn="tl">
                    <a:srgbClr val="000000">
                      <a:alpha val="43137"/>
                    </a:srgbClr>
                  </a:outerShdw>
                </a:effectLst>
              </a:rPr>
              <a:t> </a:t>
            </a:r>
            <a:r>
              <a:rPr lang="en-US" sz="1550" strike="sngStrike" dirty="0" err="1">
                <a:solidFill>
                  <a:srgbClr val="00B0F0"/>
                </a:solidFill>
                <a:effectLst>
                  <a:outerShdw blurRad="38100" dist="38100" dir="2700000" algn="tl">
                    <a:srgbClr val="000000">
                      <a:alpha val="43137"/>
                    </a:srgbClr>
                  </a:outerShdw>
                </a:effectLst>
              </a:rPr>
              <a:t>აცილებ</a:t>
            </a:r>
            <a:r>
              <a:rPr lang="ka-GE" sz="1550" strike="sngStrike" dirty="0">
                <a:solidFill>
                  <a:srgbClr val="00B0F0"/>
                </a:solidFill>
                <a:effectLst>
                  <a:outerShdw blurRad="38100" dist="38100" dir="2700000" algn="tl">
                    <a:srgbClr val="000000">
                      <a:alpha val="43137"/>
                    </a:srgbClr>
                  </a:outerShdw>
                </a:effectLst>
              </a:rPr>
              <a:t>ის </a:t>
            </a:r>
            <a:r>
              <a:rPr lang="ka-GE" sz="1550" dirty="0">
                <a:effectLst>
                  <a:outerShdw blurRad="38100" dist="38100" dir="2700000" algn="tl">
                    <a:srgbClr val="000000">
                      <a:alpha val="43137"/>
                    </a:srgbClr>
                  </a:outerShdw>
                </a:effectLst>
              </a:rPr>
              <a:t>ან </a:t>
            </a:r>
            <a:r>
              <a:rPr lang="en-US" sz="1550" dirty="0" err="1">
                <a:effectLst>
                  <a:outerShdw blurRad="38100" dist="38100" dir="2700000" algn="tl">
                    <a:srgbClr val="000000">
                      <a:alpha val="43137"/>
                    </a:srgbClr>
                  </a:outerShdw>
                </a:effectLst>
              </a:rPr>
              <a:t>სხვათა</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უფლებების</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დაცვ</a:t>
            </a:r>
            <a:r>
              <a:rPr lang="ka-GE" sz="1550" dirty="0">
                <a:effectLst>
                  <a:outerShdw blurRad="38100" dist="38100" dir="2700000" algn="tl">
                    <a:srgbClr val="000000">
                      <a:alpha val="43137"/>
                    </a:srgbClr>
                  </a:outerShdw>
                </a:effectLst>
              </a:rPr>
              <a:t>ის მიზნით, </a:t>
            </a:r>
            <a:r>
              <a:rPr lang="en-US" sz="1550" dirty="0" err="1">
                <a:effectLst>
                  <a:outerShdw blurRad="38100" dist="38100" dir="2700000" algn="tl">
                    <a:srgbClr val="000000">
                      <a:alpha val="43137"/>
                    </a:srgbClr>
                  </a:outerShdw>
                </a:effectLst>
              </a:rPr>
              <a:t>სასამართლოს</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გადაწყვეტილებით</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ან</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მის</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გარეშეც</a:t>
            </a:r>
            <a:r>
              <a:rPr lang="en-US" sz="1550" dirty="0">
                <a:effectLst>
                  <a:outerShdw blurRad="38100" dist="38100" dir="2700000" algn="tl">
                    <a:srgbClr val="000000">
                      <a:alpha val="43137"/>
                    </a:srgbClr>
                  </a:outerShdw>
                </a:effectLst>
              </a:rPr>
              <a:t>, კანონით გათვალისწინებული </a:t>
            </a:r>
            <a:r>
              <a:rPr lang="en-US" sz="1550" dirty="0" err="1">
                <a:effectLst>
                  <a:outerShdw blurRad="38100" dist="38100" dir="2700000" algn="tl">
                    <a:srgbClr val="000000">
                      <a:alpha val="43137"/>
                    </a:srgbClr>
                  </a:outerShdw>
                </a:effectLst>
              </a:rPr>
              <a:t>გადაუდებელი</a:t>
            </a:r>
            <a:r>
              <a:rPr lang="en-US" sz="1550" dirty="0">
                <a:effectLst>
                  <a:outerShdw blurRad="38100" dist="38100" dir="2700000" algn="tl">
                    <a:srgbClr val="000000">
                      <a:alpha val="43137"/>
                    </a:srgbClr>
                  </a:outerShdw>
                </a:effectLst>
              </a:rPr>
              <a:t> </a:t>
            </a:r>
            <a:r>
              <a:rPr lang="en-US" sz="1550" dirty="0" err="1">
                <a:effectLst>
                  <a:outerShdw blurRad="38100" dist="38100" dir="2700000" algn="tl">
                    <a:srgbClr val="000000">
                      <a:alpha val="43137"/>
                    </a:srgbClr>
                  </a:outerShdw>
                </a:effectLst>
              </a:rPr>
              <a:t>აუცილებლობისას</a:t>
            </a:r>
            <a:r>
              <a:rPr lang="ka-GE" sz="1550" dirty="0">
                <a:effectLst>
                  <a:outerShdw blurRad="38100" dist="38100" dir="2700000" algn="tl">
                    <a:srgbClr val="000000">
                      <a:alpha val="43137"/>
                    </a:srgbClr>
                  </a:outerShdw>
                </a:effectLst>
              </a:rPr>
              <a:t>. გადაუდებელი აუცილებლობისას უფლების შეზღუდვის შესახებ არაუგვიანეს 24 საათისა უნდა ეცნობოს სასამართლოს, რომელიც შეზღუდვის კანონიერებას ადასტურებს მიმართვიდან არაუგვიანეს </a:t>
            </a:r>
            <a:r>
              <a:rPr lang="en-US" sz="1550" dirty="0">
                <a:effectLst>
                  <a:outerShdw blurRad="38100" dist="38100" dir="2700000" algn="tl">
                    <a:srgbClr val="000000">
                      <a:alpha val="43137"/>
                    </a:srgbClr>
                  </a:outerShdw>
                </a:effectLst>
              </a:rPr>
              <a:t>24 </a:t>
            </a:r>
            <a:r>
              <a:rPr lang="en-US" sz="1550" dirty="0" err="1">
                <a:effectLst>
                  <a:outerShdw blurRad="38100" dist="38100" dir="2700000" algn="tl">
                    <a:srgbClr val="000000">
                      <a:alpha val="43137"/>
                    </a:srgbClr>
                  </a:outerShdw>
                </a:effectLst>
              </a:rPr>
              <a:t>საათის</a:t>
            </a:r>
            <a:r>
              <a:rPr lang="ka-GE" sz="1550" dirty="0">
                <a:effectLst>
                  <a:outerShdw blurRad="38100" dist="38100" dir="2700000" algn="tl">
                    <a:srgbClr val="000000">
                      <a:alpha val="43137"/>
                    </a:srgbClr>
                  </a:outerShdw>
                </a:effectLst>
              </a:rPr>
              <a:t>ა.</a:t>
            </a:r>
            <a:endParaRPr lang="en-US" sz="1550" dirty="0">
              <a:effectLst>
                <a:outerShdw blurRad="38100" dist="38100" dir="2700000" algn="tl">
                  <a:srgbClr val="000000">
                    <a:alpha val="43137"/>
                  </a:srgbClr>
                </a:outerShdw>
              </a:effectLst>
            </a:endParaRPr>
          </a:p>
          <a:p>
            <a:pPr algn="just"/>
            <a:r>
              <a:rPr lang="ka-GE" sz="1550" strike="sngStrike" dirty="0">
                <a:solidFill>
                  <a:srgbClr val="00B050"/>
                </a:solidFill>
                <a:effectLst>
                  <a:outerShdw blurRad="38100" dist="38100" dir="2700000" algn="tl">
                    <a:srgbClr val="000000">
                      <a:alpha val="43137"/>
                    </a:srgbClr>
                  </a:outerShdw>
                </a:effectLst>
              </a:rPr>
              <a:t>4. </a:t>
            </a:r>
            <a:r>
              <a:rPr lang="ka-GE" sz="1550" strike="sngStrike" dirty="0" smtClean="0">
                <a:solidFill>
                  <a:srgbClr val="00B050"/>
                </a:solidFill>
                <a:effectLst>
                  <a:outerShdw blurRad="38100" dist="38100" dir="2700000" algn="tl">
                    <a:srgbClr val="000000">
                      <a:alpha val="43137"/>
                    </a:srgbClr>
                  </a:outerShdw>
                </a:effectLst>
              </a:rPr>
              <a:t> 	</a:t>
            </a:r>
            <a:r>
              <a:rPr lang="en-US" sz="1550" strike="sngStrike" dirty="0" err="1" smtClean="0">
                <a:solidFill>
                  <a:srgbClr val="00B050"/>
                </a:solidFill>
                <a:effectLst>
                  <a:outerShdw blurRad="38100" dist="38100" dir="2700000" algn="tl">
                    <a:srgbClr val="000000">
                      <a:alpha val="43137"/>
                    </a:srgbClr>
                  </a:outerShdw>
                </a:effectLst>
              </a:rPr>
              <a:t>ოფიციალურ</a:t>
            </a:r>
            <a:r>
              <a:rPr lang="en-US" sz="1550" strike="sngStrike" dirty="0" smtClean="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ჩანაწერებში</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არსებული</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ინფორმაცია</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რომელიც</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დაკავშირებულია</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ადამიანის</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ჯანმრთელობასთან</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ფინანსებთან</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ან</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სხვა</a:t>
            </a:r>
            <a:r>
              <a:rPr lang="en-US" sz="1550" strike="sngStrike" dirty="0">
                <a:solidFill>
                  <a:srgbClr val="00B050"/>
                </a:solidFill>
                <a:effectLst>
                  <a:outerShdw blurRad="38100" dist="38100" dir="2700000" algn="tl">
                    <a:srgbClr val="000000">
                      <a:alpha val="43137"/>
                    </a:srgbClr>
                  </a:outerShdw>
                </a:effectLst>
              </a:rPr>
              <a:t> </a:t>
            </a:r>
            <a:r>
              <a:rPr lang="ka-GE" sz="1550" strike="sngStrike" dirty="0">
                <a:solidFill>
                  <a:srgbClr val="00B050"/>
                </a:solidFill>
                <a:effectLst>
                  <a:outerShdw blurRad="38100" dist="38100" dir="2700000" algn="tl">
                    <a:srgbClr val="000000">
                      <a:alpha val="43137"/>
                    </a:srgbClr>
                  </a:outerShdw>
                </a:effectLst>
              </a:rPr>
              <a:t>პირად </a:t>
            </a:r>
            <a:r>
              <a:rPr lang="en-US" sz="1550" strike="sngStrike" dirty="0" err="1">
                <a:solidFill>
                  <a:srgbClr val="00B050"/>
                </a:solidFill>
                <a:effectLst>
                  <a:outerShdw blurRad="38100" dist="38100" dir="2700000" algn="tl">
                    <a:srgbClr val="000000">
                      <a:alpha val="43137"/>
                    </a:srgbClr>
                  </a:outerShdw>
                </a:effectLst>
              </a:rPr>
              <a:t>საკითხებთან</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არავისთვის</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უნდა</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იყოს</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ხელმისაწვდომი</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თვით</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ამ</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ადამიანის</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თანხმობის</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გარეშე</a:t>
            </a:r>
            <a:r>
              <a:rPr lang="en-US" sz="1550" strike="sngStrike" dirty="0">
                <a:solidFill>
                  <a:srgbClr val="00B050"/>
                </a:solidFill>
                <a:effectLst>
                  <a:outerShdw blurRad="38100" dist="38100" dir="2700000" algn="tl">
                    <a:srgbClr val="000000">
                      <a:alpha val="43137"/>
                    </a:srgbClr>
                  </a:outerShdw>
                </a:effectLst>
              </a:rPr>
              <a:t>, გარდა კანონით გათვალისწინებული შემთხვევებისა, </a:t>
            </a:r>
            <a:r>
              <a:rPr lang="en-US" sz="1550" strike="sngStrike" dirty="0" err="1">
                <a:solidFill>
                  <a:srgbClr val="00B050"/>
                </a:solidFill>
                <a:effectLst>
                  <a:outerShdw blurRad="38100" dist="38100" dir="2700000" algn="tl">
                    <a:srgbClr val="000000">
                      <a:alpha val="43137"/>
                    </a:srgbClr>
                  </a:outerShdw>
                </a:effectLst>
              </a:rPr>
              <a:t>როდესაც</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ეს</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აუცილებელია</a:t>
            </a:r>
            <a:r>
              <a:rPr lang="en-US" sz="1550" strike="sngStrike" dirty="0">
                <a:solidFill>
                  <a:srgbClr val="00B050"/>
                </a:solidFill>
                <a:effectLst>
                  <a:outerShdw blurRad="38100" dist="38100" dir="2700000" algn="tl">
                    <a:srgbClr val="000000">
                      <a:alpha val="43137"/>
                    </a:srgbClr>
                  </a:outerShdw>
                </a:effectLst>
              </a:rPr>
              <a:t> სახელმწიფო </a:t>
            </a:r>
            <a:r>
              <a:rPr lang="en-US" sz="1550" strike="sngStrike" dirty="0" err="1">
                <a:solidFill>
                  <a:srgbClr val="00B050"/>
                </a:solidFill>
                <a:effectLst>
                  <a:outerShdw blurRad="38100" dist="38100" dir="2700000" algn="tl">
                    <a:srgbClr val="000000">
                      <a:alpha val="43137"/>
                    </a:srgbClr>
                  </a:outerShdw>
                </a:effectLst>
              </a:rPr>
              <a:t>ან</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საზოგადოებრივი</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უსაფრთხოების</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უზრუნველსაყოფად</a:t>
            </a:r>
            <a:r>
              <a:rPr lang="en-US" sz="1550" strike="sngStrike" dirty="0">
                <a:solidFill>
                  <a:srgbClr val="00B050"/>
                </a:solidFill>
                <a:effectLst>
                  <a:outerShdw blurRad="38100" dist="38100" dir="2700000" algn="tl">
                    <a:srgbClr val="000000">
                      <a:alpha val="43137"/>
                    </a:srgbClr>
                  </a:outerShdw>
                </a:effectLst>
              </a:rPr>
              <a:t>,</a:t>
            </a:r>
            <a:r>
              <a:rPr lang="ka-GE" sz="1550" strike="sngStrike" dirty="0">
                <a:solidFill>
                  <a:srgbClr val="00B050"/>
                </a:solidFill>
                <a:effectLst>
                  <a:outerShdw blurRad="38100" dist="38100" dir="2700000" algn="tl">
                    <a:srgbClr val="000000">
                      <a:alpha val="43137"/>
                    </a:srgbClr>
                  </a:outerShdw>
                </a:effectLst>
              </a:rPr>
              <a:t> საჯარო ინტერესების, </a:t>
            </a:r>
            <a:r>
              <a:rPr lang="en-US" sz="1550" strike="sngStrike" dirty="0">
                <a:solidFill>
                  <a:srgbClr val="00B050"/>
                </a:solidFill>
                <a:effectLst>
                  <a:outerShdw blurRad="38100" dist="38100" dir="2700000" algn="tl">
                    <a:srgbClr val="000000">
                      <a:alpha val="43137"/>
                    </a:srgbClr>
                  </a:outerShdw>
                </a:effectLst>
              </a:rPr>
              <a:t>ჯანმრთელობის</a:t>
            </a:r>
            <a:r>
              <a:rPr lang="ka-GE" sz="1550" strike="sngStrike" dirty="0">
                <a:solidFill>
                  <a:srgbClr val="00B050"/>
                </a:solidFill>
                <a:effectLst>
                  <a:outerShdw blurRad="38100" dist="38100" dir="2700000" algn="tl">
                    <a:srgbClr val="000000">
                      <a:alpha val="43137"/>
                    </a:srgbClr>
                  </a:outerShdw>
                </a:effectLst>
              </a:rPr>
              <a:t> ან </a:t>
            </a:r>
            <a:r>
              <a:rPr lang="en-US" sz="1550" strike="sngStrike" dirty="0" err="1">
                <a:solidFill>
                  <a:srgbClr val="00B050"/>
                </a:solidFill>
                <a:effectLst>
                  <a:outerShdw blurRad="38100" dist="38100" dir="2700000" algn="tl">
                    <a:srgbClr val="000000">
                      <a:alpha val="43137"/>
                    </a:srgbClr>
                  </a:outerShdw>
                </a:effectLst>
              </a:rPr>
              <a:t>სხვათა</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უფლებების</a:t>
            </a:r>
            <a:r>
              <a:rPr lang="en-US" sz="1550" strike="sngStrike" dirty="0">
                <a:solidFill>
                  <a:srgbClr val="00B050"/>
                </a:solidFill>
                <a:effectLst>
                  <a:outerShdw blurRad="38100" dist="38100" dir="2700000" algn="tl">
                    <a:srgbClr val="000000">
                      <a:alpha val="43137"/>
                    </a:srgbClr>
                  </a:outerShdw>
                </a:effectLst>
              </a:rPr>
              <a:t> </a:t>
            </a:r>
            <a:r>
              <a:rPr lang="en-US" sz="1550" strike="sngStrike" dirty="0" err="1">
                <a:solidFill>
                  <a:srgbClr val="00B050"/>
                </a:solidFill>
                <a:effectLst>
                  <a:outerShdw blurRad="38100" dist="38100" dir="2700000" algn="tl">
                    <a:srgbClr val="000000">
                      <a:alpha val="43137"/>
                    </a:srgbClr>
                  </a:outerShdw>
                </a:effectLst>
              </a:rPr>
              <a:t>დასაცავად</a:t>
            </a:r>
            <a:r>
              <a:rPr lang="en-US" sz="1550" strike="sngStrike" dirty="0">
                <a:solidFill>
                  <a:srgbClr val="00B050"/>
                </a:solidFill>
                <a:effectLst>
                  <a:outerShdw blurRad="38100" dist="38100" dir="2700000" algn="tl">
                    <a:srgbClr val="000000">
                      <a:alpha val="43137"/>
                    </a:srgbClr>
                  </a:outerShdw>
                </a:effectLst>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178455662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275908" y="354397"/>
            <a:ext cx="7687491" cy="109340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300" b="1" dirty="0" err="1">
                <a:effectLst>
                  <a:outerShdw blurRad="38100" dist="38100" dir="2700000" algn="tl">
                    <a:srgbClr val="000000">
                      <a:alpha val="43137"/>
                    </a:srgbClr>
                  </a:outerShdw>
                </a:effectLst>
                <a:latin typeface="Sylfaen" panose="010A0502050306030303" pitchFamily="18" charset="0"/>
              </a:rPr>
              <a:t>მუხლი</a:t>
            </a:r>
            <a:r>
              <a:rPr lang="en-US" sz="2300" b="1" dirty="0">
                <a:effectLst>
                  <a:outerShdw blurRad="38100" dist="38100" dir="2700000" algn="tl">
                    <a:srgbClr val="000000">
                      <a:alpha val="43137"/>
                    </a:srgbClr>
                  </a:outerShdw>
                </a:effectLst>
                <a:latin typeface="Sylfaen" panose="010A0502050306030303" pitchFamily="18" charset="0"/>
              </a:rPr>
              <a:t> 1</a:t>
            </a:r>
            <a:r>
              <a:rPr lang="ka-GE" sz="2300" b="1" dirty="0">
                <a:effectLst>
                  <a:outerShdw blurRad="38100" dist="38100" dir="2700000" algn="tl">
                    <a:srgbClr val="000000">
                      <a:alpha val="43137"/>
                    </a:srgbClr>
                  </a:outerShdw>
                </a:effectLst>
                <a:latin typeface="Sylfaen" panose="010A0502050306030303" pitchFamily="18" charset="0"/>
              </a:rPr>
              <a:t>6</a:t>
            </a:r>
            <a:r>
              <a:rPr lang="en-US" sz="2300" b="1" dirty="0">
                <a:effectLst>
                  <a:outerShdw blurRad="38100" dist="38100" dir="2700000" algn="tl">
                    <a:srgbClr val="000000">
                      <a:alpha val="43137"/>
                    </a:srgbClr>
                  </a:outerShdw>
                </a:effectLst>
                <a:latin typeface="Sylfaen" panose="010A0502050306030303" pitchFamily="18" charset="0"/>
              </a:rPr>
              <a:t>. </a:t>
            </a:r>
            <a:r>
              <a:rPr lang="ka-GE" sz="2300" b="1" dirty="0">
                <a:effectLst>
                  <a:outerShdw blurRad="38100" dist="38100" dir="2700000" algn="tl">
                    <a:srgbClr val="000000">
                      <a:alpha val="43137"/>
                    </a:srgbClr>
                  </a:outerShdw>
                </a:effectLst>
                <a:latin typeface="Sylfaen" panose="010A0502050306030303" pitchFamily="18" charset="0"/>
              </a:rPr>
              <a:t>რწმენის, აღმსარებლობისა და სინდისის თავისუფლებები</a:t>
            </a:r>
            <a:endParaRPr lang="en-US" sz="23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175127" y="2002970"/>
            <a:ext cx="7788273" cy="4676503"/>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200" dirty="0">
                <a:effectLst>
                  <a:outerShdw blurRad="38100" dist="38100" dir="2700000" algn="tl">
                    <a:srgbClr val="000000">
                      <a:alpha val="43137"/>
                    </a:srgbClr>
                  </a:outerShdw>
                </a:effectLst>
                <a:latin typeface="Sylfaen" panose="010A0502050306030303" pitchFamily="18" charset="0"/>
              </a:rPr>
              <a:t>1.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ყოველ</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ადამიანს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აქვს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რწმენის</a:t>
            </a:r>
            <a:r>
              <a:rPr lang="ka-GE" sz="2200" dirty="0">
                <a:effectLst>
                  <a:outerShdw blurRad="38100" dist="38100" dir="2700000" algn="tl">
                    <a:srgbClr val="000000">
                      <a:alpha val="43137"/>
                    </a:srgbClr>
                  </a:outerShdw>
                </a:effectLst>
                <a:latin typeface="Sylfaen" panose="010A0502050306030303" pitchFamily="18" charset="0"/>
              </a:rPr>
              <a:t>, აღმსარებლობისა და სინდისის </a:t>
            </a:r>
            <a:r>
              <a:rPr lang="en-US" sz="2200" dirty="0" err="1">
                <a:effectLst>
                  <a:outerShdw blurRad="38100" dist="38100" dir="2700000" algn="tl">
                    <a:srgbClr val="000000">
                      <a:alpha val="43137"/>
                    </a:srgbClr>
                  </a:outerShdw>
                </a:effectLst>
                <a:latin typeface="Sylfaen" panose="010A0502050306030303" pitchFamily="18" charset="0"/>
              </a:rPr>
              <a:t>თავისუფლება</a:t>
            </a:r>
            <a:r>
              <a:rPr lang="en-US" sz="2200" dirty="0">
                <a:effectLst>
                  <a:outerShdw blurRad="38100" dist="38100" dir="2700000" algn="tl">
                    <a:srgbClr val="000000">
                      <a:alpha val="43137"/>
                    </a:srgbClr>
                  </a:outerShdw>
                </a:effectLst>
                <a:latin typeface="Sylfaen" panose="010A0502050306030303" pitchFamily="18" charset="0"/>
              </a:rPr>
              <a:t>.</a:t>
            </a:r>
          </a:p>
          <a:p>
            <a:pPr algn="just"/>
            <a:r>
              <a:rPr lang="ka-GE" sz="2200" dirty="0">
                <a:effectLst>
                  <a:outerShdw blurRad="38100" dist="38100" dir="2700000" algn="tl">
                    <a:srgbClr val="000000">
                      <a:alpha val="43137"/>
                    </a:srgbClr>
                  </a:outerShdw>
                </a:effectLst>
                <a:latin typeface="Sylfaen" panose="010A0502050306030303" pitchFamily="18" charset="0"/>
              </a:rPr>
              <a:t>2</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ამ</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უფლებათა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შეზღუდვა</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დასაშვებია </a:t>
            </a:r>
            <a:r>
              <a:rPr lang="en-US" sz="2200" dirty="0" err="1">
                <a:effectLst>
                  <a:outerShdw blurRad="38100" dist="38100" dir="2700000" algn="tl">
                    <a:srgbClr val="000000">
                      <a:alpha val="43137"/>
                    </a:srgbClr>
                  </a:outerShdw>
                </a:effectLst>
                <a:latin typeface="Sylfaen" panose="010A0502050306030303" pitchFamily="18" charset="0"/>
              </a:rPr>
              <a:t>მხოლოდ</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კანონის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შესაბამისად</a:t>
            </a:r>
            <a:r>
              <a:rPr lang="en-US" sz="2200" dirty="0">
                <a:effectLst>
                  <a:outerShdw blurRad="38100" dist="38100" dir="2700000" algn="tl">
                    <a:srgbClr val="000000">
                      <a:alpha val="43137"/>
                    </a:srgbClr>
                  </a:outerShdw>
                </a:effectLst>
                <a:latin typeface="Sylfaen" panose="010A0502050306030303" pitchFamily="18" charset="0"/>
              </a:rPr>
              <a:t>, დემოკრატიულ </a:t>
            </a:r>
            <a:r>
              <a:rPr lang="en-US" sz="2200" dirty="0" err="1">
                <a:effectLst>
                  <a:outerShdw blurRad="38100" dist="38100" dir="2700000" algn="tl">
                    <a:srgbClr val="000000">
                      <a:alpha val="43137"/>
                    </a:srgbClr>
                  </a:outerShdw>
                </a:effectLst>
                <a:latin typeface="Sylfaen" panose="010A0502050306030303" pitchFamily="18" charset="0"/>
              </a:rPr>
              <a:t>საზოგადოებ</a:t>
            </a:r>
            <a:r>
              <a:rPr lang="ka-GE" sz="2200" dirty="0">
                <a:effectLst>
                  <a:outerShdw blurRad="38100" dist="38100" dir="2700000" algn="tl">
                    <a:srgbClr val="000000">
                      <a:alpha val="43137"/>
                    </a:srgbClr>
                  </a:outerShdw>
                </a:effectLst>
                <a:latin typeface="Sylfaen" panose="010A0502050306030303" pitchFamily="18" charset="0"/>
              </a:rPr>
              <a:t>აშ</a:t>
            </a:r>
            <a:r>
              <a:rPr lang="en-US" sz="2200" dirty="0">
                <a:effectLst>
                  <a:outerShdw blurRad="38100" dist="38100" dir="2700000" algn="tl">
                    <a:srgbClr val="000000">
                      <a:alpha val="43137"/>
                    </a:srgbClr>
                  </a:outerShdw>
                </a:effectLst>
                <a:latin typeface="Sylfaen" panose="010A0502050306030303" pitchFamily="18" charset="0"/>
              </a:rPr>
              <a:t>ი </a:t>
            </a:r>
            <a:r>
              <a:rPr lang="en-US" sz="2200" dirty="0" err="1">
                <a:effectLst>
                  <a:outerShdw blurRad="38100" dist="38100" dir="2700000" algn="tl">
                    <a:srgbClr val="000000">
                      <a:alpha val="43137"/>
                    </a:srgbClr>
                  </a:outerShdw>
                </a:effectLst>
                <a:latin typeface="Sylfaen" panose="010A0502050306030303" pitchFamily="18" charset="0"/>
              </a:rPr>
              <a:t>აუცილებელი</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smtClean="0">
                <a:effectLst>
                  <a:outerShdw blurRad="38100" dist="38100" dir="2700000" algn="tl">
                    <a:srgbClr val="000000">
                      <a:alpha val="43137"/>
                    </a:srgbClr>
                  </a:outerShdw>
                </a:effectLst>
                <a:latin typeface="Sylfaen" panose="010A0502050306030303" pitchFamily="18" charset="0"/>
              </a:rPr>
              <a:t> </a:t>
            </a:r>
            <a:r>
              <a:rPr lang="ka-GE" sz="2200" strike="sngStrike" dirty="0" smtClean="0">
                <a:solidFill>
                  <a:srgbClr val="00B0F0"/>
                </a:solidFill>
                <a:effectLst>
                  <a:outerShdw blurRad="38100" dist="38100" dir="2700000" algn="tl">
                    <a:srgbClr val="000000">
                      <a:alpha val="43137"/>
                    </a:srgbClr>
                  </a:outerShdw>
                </a:effectLst>
                <a:latin typeface="Sylfaen" panose="010A0502050306030303" pitchFamily="18" charset="0"/>
              </a:rPr>
              <a:t>სახელმწიფო ან</a:t>
            </a:r>
            <a:r>
              <a:rPr lang="ka-GE" sz="2200" dirty="0" smtClean="0">
                <a:solidFill>
                  <a:srgbClr val="00B0F0"/>
                </a:solidFill>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საზოგადოებრივი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უსაფრთხოების</a:t>
            </a:r>
            <a:r>
              <a:rPr lang="en-US" sz="2200" dirty="0">
                <a:effectLst>
                  <a:outerShdw blurRad="38100" dist="38100" dir="2700000" algn="tl">
                    <a:srgbClr val="000000">
                      <a:alpha val="43137"/>
                    </a:srgbClr>
                  </a:outerShdw>
                </a:effectLst>
                <a:latin typeface="Sylfaen" panose="010A0502050306030303" pitchFamily="18" charset="0"/>
              </a:rPr>
              <a:t> უზრუნველყოფის, </a:t>
            </a:r>
            <a:r>
              <a:rPr lang="ka-GE" sz="2200" strike="sngStrike" dirty="0" smtClean="0">
                <a:solidFill>
                  <a:srgbClr val="00B0F0"/>
                </a:solidFill>
                <a:effectLst>
                  <a:outerShdw blurRad="38100" dist="38100" dir="2700000" algn="tl">
                    <a:srgbClr val="000000">
                      <a:alpha val="43137"/>
                    </a:srgbClr>
                  </a:outerShdw>
                </a:effectLst>
                <a:latin typeface="Sylfaen" panose="010A0502050306030303" pitchFamily="18" charset="0"/>
              </a:rPr>
              <a:t>დანაშაულის თავიდან აცილების</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a:effectLst>
                  <a:outerShdw blurRad="38100" dist="38100" dir="2700000" algn="tl">
                    <a:srgbClr val="000000">
                      <a:alpha val="43137"/>
                    </a:srgbClr>
                  </a:outerShdw>
                </a:effectLst>
                <a:latin typeface="Sylfaen" panose="010A0502050306030303" pitchFamily="18" charset="0"/>
              </a:rPr>
              <a:t>ჯანმრთელობის </a:t>
            </a:r>
            <a:r>
              <a:rPr lang="ka-GE" sz="2200" strike="sngStrike" dirty="0" smtClean="0">
                <a:solidFill>
                  <a:srgbClr val="00B0F0"/>
                </a:solidFill>
                <a:effectLst>
                  <a:outerShdw blurRad="38100" dist="38100" dir="2700000" algn="tl">
                    <a:srgbClr val="000000">
                      <a:alpha val="43137"/>
                    </a:srgbClr>
                  </a:outerShdw>
                </a:effectLst>
                <a:latin typeface="Sylfaen" panose="010A0502050306030303" pitchFamily="18" charset="0"/>
              </a:rPr>
              <a:t>დაცვის, მართლმსაჯულების განხორციელების</a:t>
            </a:r>
            <a:r>
              <a:rPr lang="ka-GE" sz="2200" dirty="0" smtClean="0">
                <a:solidFill>
                  <a:srgbClr val="0070C0"/>
                </a:solidFill>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ან სხვათა უფლებების დაცვის </a:t>
            </a:r>
            <a:r>
              <a:rPr lang="en-US" sz="2200" dirty="0" err="1">
                <a:effectLst>
                  <a:outerShdw blurRad="38100" dist="38100" dir="2700000" algn="tl">
                    <a:srgbClr val="000000">
                      <a:alpha val="43137"/>
                    </a:srgbClr>
                  </a:outerShdw>
                </a:effectLst>
                <a:latin typeface="Sylfaen" panose="010A0502050306030303" pitchFamily="18" charset="0"/>
              </a:rPr>
              <a:t>მიზნით</a:t>
            </a:r>
            <a:r>
              <a:rPr lang="en-US" sz="2200" dirty="0">
                <a:effectLst>
                  <a:outerShdw blurRad="38100" dist="38100" dir="2700000" algn="tl">
                    <a:srgbClr val="000000">
                      <a:alpha val="43137"/>
                    </a:srgbClr>
                  </a:outerShdw>
                </a:effectLst>
                <a:latin typeface="Sylfaen" panose="010A0502050306030303" pitchFamily="18" charset="0"/>
              </a:rPr>
              <a:t>.</a:t>
            </a:r>
          </a:p>
          <a:p>
            <a:pPr algn="just"/>
            <a:r>
              <a:rPr lang="ka-GE" sz="2200" dirty="0">
                <a:effectLst>
                  <a:outerShdw blurRad="38100" dist="38100" dir="2700000" algn="tl">
                    <a:srgbClr val="000000">
                      <a:alpha val="43137"/>
                    </a:srgbClr>
                  </a:outerShdw>
                </a:effectLst>
                <a:latin typeface="Sylfaen" panose="010A0502050306030303" pitchFamily="18" charset="0"/>
              </a:rPr>
              <a:t>3</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დაუშვებელია</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ადამიანის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დევნა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რწმენის</a:t>
            </a:r>
            <a:r>
              <a:rPr lang="ka-GE" sz="2200" dirty="0">
                <a:effectLst>
                  <a:outerShdw blurRad="38100" dist="38100" dir="2700000" algn="tl">
                    <a:srgbClr val="000000">
                      <a:alpha val="43137"/>
                    </a:srgbClr>
                  </a:outerShdw>
                </a:effectLst>
                <a:latin typeface="Sylfaen" panose="010A0502050306030303" pitchFamily="18" charset="0"/>
              </a:rPr>
              <a:t>, აღმსარებლობის ან სინდისის </a:t>
            </a:r>
            <a:r>
              <a:rPr lang="en-US" sz="2200" dirty="0" err="1">
                <a:effectLst>
                  <a:outerShdw blurRad="38100" dist="38100" dir="2700000" algn="tl">
                    <a:srgbClr val="000000">
                      <a:alpha val="43137"/>
                    </a:srgbClr>
                  </a:outerShdw>
                </a:effectLst>
                <a:latin typeface="Sylfaen" panose="010A0502050306030303" pitchFamily="18" charset="0"/>
              </a:rPr>
              <a:t>გამო</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აგრეთვე</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მისი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იძულება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გამოთქვას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თავისი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შეხედულება</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მათ </a:t>
            </a:r>
            <a:r>
              <a:rPr lang="en-US" sz="2200" dirty="0">
                <a:effectLst>
                  <a:outerShdw blurRad="38100" dist="38100" dir="2700000" algn="tl">
                    <a:srgbClr val="000000">
                      <a:alpha val="43137"/>
                    </a:srgbClr>
                  </a:outerShdw>
                </a:effectLst>
                <a:latin typeface="Sylfaen" panose="010A0502050306030303" pitchFamily="18" charset="0"/>
              </a:rPr>
              <a:t>შესახებ.</a:t>
            </a:r>
          </a:p>
          <a:p>
            <a:pPr algn="just"/>
            <a:r>
              <a:rPr lang="en-US" sz="2200" dirty="0"/>
              <a:t> </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58475793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0" y="9525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260852" y="354396"/>
            <a:ext cx="7702548" cy="655798"/>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3400" b="1" dirty="0" smtClean="0">
                <a:solidFill>
                  <a:schemeClr val="bg1"/>
                </a:solidFill>
                <a:effectLst>
                  <a:outerShdw blurRad="38100" dist="38100" dir="2700000" algn="tl">
                    <a:srgbClr val="000000">
                      <a:alpha val="43137"/>
                    </a:srgbClr>
                  </a:outerShdw>
                </a:effectLst>
              </a:rPr>
              <a:t>პრეამბულა</a:t>
            </a:r>
            <a:endParaRPr lang="ka-GE" sz="3400" b="1" dirty="0">
              <a:solidFill>
                <a:schemeClr val="bg1"/>
              </a:solidFill>
              <a:effectLst>
                <a:outerShdw blurRad="38100" dist="38100" dir="2700000" algn="tl">
                  <a:srgbClr val="000000">
                    <a:alpha val="43137"/>
                  </a:srgbClr>
                </a:outerShdw>
              </a:effectLst>
            </a:endParaRPr>
          </a:p>
        </p:txBody>
      </p:sp>
      <p:sp>
        <p:nvSpPr>
          <p:cNvPr id="17" name="Content Placeholder 2"/>
          <p:cNvSpPr txBox="1">
            <a:spLocks/>
          </p:cNvSpPr>
          <p:nvPr/>
        </p:nvSpPr>
        <p:spPr>
          <a:xfrm>
            <a:off x="4175127" y="1526177"/>
            <a:ext cx="7870371" cy="5643179"/>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dirty="0" err="1">
                <a:effectLst>
                  <a:outerShdw blurRad="38100" dist="38100" dir="2700000" algn="tl">
                    <a:srgbClr val="000000">
                      <a:alpha val="43137"/>
                    </a:srgbClr>
                  </a:outerShdw>
                </a:effectLst>
                <a:latin typeface="Sylfaen" panose="010A0502050306030303" pitchFamily="18" charset="0"/>
              </a:rPr>
              <a:t>ჩვენ</a:t>
            </a:r>
            <a:r>
              <a:rPr lang="en-US" dirty="0">
                <a:effectLst>
                  <a:outerShdw blurRad="38100" dist="38100" dir="2700000" algn="tl">
                    <a:srgbClr val="000000">
                      <a:alpha val="43137"/>
                    </a:srgbClr>
                  </a:outerShdw>
                </a:effectLst>
                <a:latin typeface="Sylfaen" panose="010A0502050306030303" pitchFamily="18" charset="0"/>
              </a:rPr>
              <a:t>, საქართველოს </a:t>
            </a:r>
            <a:r>
              <a:rPr lang="en-US" dirty="0" err="1">
                <a:effectLst>
                  <a:outerShdw blurRad="38100" dist="38100" dir="2700000" algn="tl">
                    <a:srgbClr val="000000">
                      <a:alpha val="43137"/>
                    </a:srgbClr>
                  </a:outerShdw>
                </a:effectLst>
                <a:latin typeface="Sylfaen" panose="010A0502050306030303" pitchFamily="18" charset="0"/>
              </a:rPr>
              <a:t>მოქალაქენი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რომელთა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ურყევი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ნებაა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დავამკვიდროთ</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დემოკრატიული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საზოგადოებრივი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წესწყობილება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ეკონომიკური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თავისუფლება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სოციალური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სამართლებრივი</a:t>
            </a:r>
            <a:r>
              <a:rPr lang="en-US" dirty="0">
                <a:effectLst>
                  <a:outerShdw blurRad="38100" dist="38100" dir="2700000" algn="tl">
                    <a:srgbClr val="000000">
                      <a:alpha val="43137"/>
                    </a:srgbClr>
                  </a:outerShdw>
                </a:effectLst>
                <a:latin typeface="Sylfaen" panose="010A0502050306030303" pitchFamily="18" charset="0"/>
              </a:rPr>
              <a:t> სახელმწიფო, </a:t>
            </a:r>
            <a:r>
              <a:rPr lang="en-US" dirty="0" err="1">
                <a:effectLst>
                  <a:outerShdw blurRad="38100" dist="38100" dir="2700000" algn="tl">
                    <a:srgbClr val="000000">
                      <a:alpha val="43137"/>
                    </a:srgbClr>
                  </a:outerShdw>
                </a:effectLst>
                <a:latin typeface="Sylfaen" panose="010A0502050306030303" pitchFamily="18" charset="0"/>
              </a:rPr>
              <a:t>უზრუნველვყოთ</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ადამიანის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საყოველთაოდ</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აღიარებული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უფლებანი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თავისუფლებანი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განვამტკიცოთ</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სახელმწიფოებრივი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დამოუკიდებლობა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სხვა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ხალხებთან</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მშვიდობიანი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ურთიერთობა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ქართველი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ერის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მრავალსაუკუნოვანი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სახელმწიფოებრიობის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ტრადიციებსა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a:t>
            </a:r>
            <a:r>
              <a:rPr lang="en-US" dirty="0">
                <a:effectLst>
                  <a:outerShdw blurRad="38100" dist="38100" dir="2700000" algn="tl">
                    <a:srgbClr val="000000">
                      <a:alpha val="43137"/>
                    </a:srgbClr>
                  </a:outerShdw>
                </a:effectLst>
                <a:latin typeface="Sylfaen" panose="010A0502050306030303" pitchFamily="18" charset="0"/>
              </a:rPr>
              <a:t> საქართველოს 1921 </a:t>
            </a:r>
            <a:r>
              <a:rPr lang="en-US" dirty="0" err="1">
                <a:effectLst>
                  <a:outerShdw blurRad="38100" dist="38100" dir="2700000" algn="tl">
                    <a:srgbClr val="000000">
                      <a:alpha val="43137"/>
                    </a:srgbClr>
                  </a:outerShdw>
                </a:effectLst>
                <a:latin typeface="Sylfaen" panose="010A0502050306030303" pitchFamily="18" charset="0"/>
              </a:rPr>
              <a:t>წლის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კონსტიტუციის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ისტორიულ-სამართლებრივ</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მემკვიდრეობაზე</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დაყრდნობით</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ღვთისა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ქვეყნის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წინაშე</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ვაცხადებთ</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ამ</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კონსტიტუციას</a:t>
            </a:r>
            <a:r>
              <a:rPr lang="en-US"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8116152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36868" y="354396"/>
            <a:ext cx="7626531" cy="71154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effectLst>
                  <a:outerShdw blurRad="38100" dist="38100" dir="2700000" algn="tl">
                    <a:srgbClr val="000000">
                      <a:alpha val="43137"/>
                    </a:srgbClr>
                  </a:outerShdw>
                </a:effectLst>
                <a:latin typeface="Sylfaen" panose="010A0502050306030303" pitchFamily="18" charset="0"/>
              </a:rPr>
              <a:t>მუხლი</a:t>
            </a:r>
            <a:r>
              <a:rPr lang="ka-GE" b="1" dirty="0">
                <a:effectLst>
                  <a:outerShdw blurRad="38100" dist="38100" dir="2700000" algn="tl">
                    <a:srgbClr val="000000">
                      <a:alpha val="43137"/>
                    </a:srgbClr>
                  </a:outerShdw>
                </a:effectLst>
                <a:latin typeface="Sylfaen" panose="010A0502050306030303" pitchFamily="18" charset="0"/>
              </a:rPr>
              <a:t> </a:t>
            </a:r>
            <a:r>
              <a:rPr lang="en-US" b="1" dirty="0" smtClean="0">
                <a:effectLst>
                  <a:outerShdw blurRad="38100" dist="38100" dir="2700000" algn="tl">
                    <a:srgbClr val="000000">
                      <a:alpha val="43137"/>
                    </a:srgbClr>
                  </a:outerShdw>
                </a:effectLst>
                <a:latin typeface="Sylfaen" panose="010A0502050306030303" pitchFamily="18" charset="0"/>
              </a:rPr>
              <a:t>17</a:t>
            </a:r>
            <a:r>
              <a:rPr lang="ka-GE" b="1" dirty="0">
                <a:effectLst>
                  <a:outerShdw blurRad="38100" dist="38100" dir="2700000" algn="tl">
                    <a:srgbClr val="000000">
                      <a:alpha val="43137"/>
                    </a:srgbClr>
                  </a:outerShdw>
                </a:effectLst>
                <a:latin typeface="Sylfaen" panose="010A0502050306030303" pitchFamily="18" charset="0"/>
              </a:rPr>
              <a:t>. აზრის, ინფორმაციის, მასობრივი ინფორმაციის საშუალებათა და ინტერნეტის თავისუფლების უფლებები</a:t>
            </a:r>
            <a:endParaRPr lang="en-US"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1" y="1307240"/>
            <a:ext cx="7702548" cy="5550760"/>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750" dirty="0">
                <a:effectLst>
                  <a:outerShdw blurRad="38100" dist="38100" dir="2700000" algn="tl">
                    <a:srgbClr val="000000">
                      <a:alpha val="43137"/>
                    </a:srgbClr>
                  </a:outerShdw>
                </a:effectLst>
                <a:latin typeface="Sylfaen" panose="010A0502050306030303" pitchFamily="18" charset="0"/>
              </a:rPr>
              <a:t>1.</a:t>
            </a:r>
            <a:r>
              <a:rPr lang="ka-GE" sz="1750" dirty="0">
                <a:effectLst>
                  <a:outerShdw blurRad="38100" dist="38100" dir="2700000" algn="tl">
                    <a:srgbClr val="000000">
                      <a:alpha val="43137"/>
                    </a:srgbClr>
                  </a:outerShdw>
                </a:effectLst>
                <a:latin typeface="Sylfaen" panose="010A0502050306030303" pitchFamily="18" charset="0"/>
              </a:rPr>
              <a:t> </a:t>
            </a:r>
            <a:r>
              <a:rPr lang="ka-GE" sz="1750" dirty="0" smtClean="0">
                <a:effectLst>
                  <a:outerShdw blurRad="38100" dist="38100" dir="2700000" algn="tl">
                    <a:srgbClr val="000000">
                      <a:alpha val="43137"/>
                    </a:srgbClr>
                  </a:outerShdw>
                </a:effectLst>
                <a:latin typeface="Sylfaen" panose="010A0502050306030303" pitchFamily="18" charset="0"/>
              </a:rPr>
              <a:t>	აზრისა </a:t>
            </a:r>
            <a:r>
              <a:rPr lang="ka-GE" sz="1750" dirty="0">
                <a:effectLst>
                  <a:outerShdw blurRad="38100" dist="38100" dir="2700000" algn="tl">
                    <a:srgbClr val="000000">
                      <a:alpha val="43137"/>
                    </a:srgbClr>
                  </a:outerShdw>
                </a:effectLst>
                <a:latin typeface="Sylfaen" panose="010A0502050306030303" pitchFamily="18" charset="0"/>
              </a:rPr>
              <a:t>და მისი გამოხატვის თავისუფლება დაცულია. დაუშვებელია ადამიანის დევნა აზრისა და მისი გამოხატვის გამო. </a:t>
            </a:r>
            <a:endParaRPr lang="en-US" sz="1750" dirty="0">
              <a:effectLst>
                <a:outerShdw blurRad="38100" dist="38100" dir="2700000" algn="tl">
                  <a:srgbClr val="000000">
                    <a:alpha val="43137"/>
                  </a:srgbClr>
                </a:outerShdw>
              </a:effectLst>
              <a:latin typeface="Sylfaen" panose="010A0502050306030303" pitchFamily="18" charset="0"/>
            </a:endParaRPr>
          </a:p>
          <a:p>
            <a:pPr algn="just"/>
            <a:r>
              <a:rPr lang="ka-GE" sz="1750" dirty="0">
                <a:effectLst>
                  <a:outerShdw blurRad="38100" dist="38100" dir="2700000" algn="tl">
                    <a:srgbClr val="000000">
                      <a:alpha val="43137"/>
                    </a:srgbClr>
                  </a:outerShdw>
                </a:effectLst>
                <a:latin typeface="Sylfaen" panose="010A0502050306030303" pitchFamily="18" charset="0"/>
              </a:rPr>
              <a:t>2. </a:t>
            </a:r>
            <a:r>
              <a:rPr lang="ka-GE" sz="1750" dirty="0" smtClean="0">
                <a:effectLst>
                  <a:outerShdw blurRad="38100" dist="38100" dir="2700000" algn="tl">
                    <a:srgbClr val="000000">
                      <a:alpha val="43137"/>
                    </a:srgbClr>
                  </a:outerShdw>
                </a:effectLst>
                <a:latin typeface="Sylfaen" panose="010A0502050306030303" pitchFamily="18" charset="0"/>
              </a:rPr>
              <a:t>  	</a:t>
            </a:r>
            <a:r>
              <a:rPr lang="en-US" sz="1750" dirty="0" err="1" smtClean="0">
                <a:effectLst>
                  <a:outerShdw blurRad="38100" dist="38100" dir="2700000" algn="tl">
                    <a:srgbClr val="000000">
                      <a:alpha val="43137"/>
                    </a:srgbClr>
                  </a:outerShdw>
                </a:effectLst>
                <a:latin typeface="Sylfaen" panose="010A0502050306030303" pitchFamily="18" charset="0"/>
              </a:rPr>
              <a:t>ყოველ</a:t>
            </a:r>
            <a:r>
              <a:rPr lang="en-US" sz="1750" dirty="0" smtClean="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ადამიანს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აქვს</a:t>
            </a:r>
            <a:r>
              <a:rPr lang="en-US" sz="1750" dirty="0">
                <a:effectLst>
                  <a:outerShdw blurRad="38100" dist="38100" dir="2700000" algn="tl">
                    <a:srgbClr val="000000">
                      <a:alpha val="43137"/>
                    </a:srgbClr>
                  </a:outerShdw>
                </a:effectLst>
                <a:latin typeface="Sylfaen" panose="010A0502050306030303" pitchFamily="18" charset="0"/>
              </a:rPr>
              <a:t> უფლება </a:t>
            </a:r>
            <a:r>
              <a:rPr lang="en-US" sz="1750" dirty="0" err="1">
                <a:effectLst>
                  <a:outerShdw blurRad="38100" dist="38100" dir="2700000" algn="tl">
                    <a:srgbClr val="000000">
                      <a:alpha val="43137"/>
                    </a:srgbClr>
                  </a:outerShdw>
                </a:effectLst>
                <a:latin typeface="Sylfaen" panose="010A0502050306030303" pitchFamily="18" charset="0"/>
              </a:rPr>
              <a:t>თავისუფლად</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მიიღოს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და</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გაავრცელოს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ინფორმაცია</a:t>
            </a:r>
            <a:r>
              <a:rPr lang="ka-GE" sz="1750" dirty="0">
                <a:effectLst>
                  <a:outerShdw blurRad="38100" dist="38100" dir="2700000" algn="tl">
                    <a:srgbClr val="000000">
                      <a:alpha val="43137"/>
                    </a:srgbClr>
                  </a:outerShdw>
                </a:effectLst>
                <a:latin typeface="Sylfaen" panose="010A0502050306030303" pitchFamily="18" charset="0"/>
              </a:rPr>
              <a:t>.</a:t>
            </a:r>
            <a:endParaRPr lang="en-US" sz="1750" dirty="0">
              <a:effectLst>
                <a:outerShdw blurRad="38100" dist="38100" dir="2700000" algn="tl">
                  <a:srgbClr val="000000">
                    <a:alpha val="43137"/>
                  </a:srgbClr>
                </a:outerShdw>
              </a:effectLst>
              <a:latin typeface="Sylfaen" panose="010A0502050306030303" pitchFamily="18" charset="0"/>
            </a:endParaRPr>
          </a:p>
          <a:p>
            <a:pPr algn="just"/>
            <a:r>
              <a:rPr lang="ka-GE" sz="1750" dirty="0">
                <a:effectLst>
                  <a:outerShdw blurRad="38100" dist="38100" dir="2700000" algn="tl">
                    <a:srgbClr val="000000">
                      <a:alpha val="43137"/>
                    </a:srgbClr>
                  </a:outerShdw>
                </a:effectLst>
                <a:latin typeface="Sylfaen" panose="010A0502050306030303" pitchFamily="18" charset="0"/>
              </a:rPr>
              <a:t>3</a:t>
            </a:r>
            <a:r>
              <a:rPr lang="en-US" sz="1750" dirty="0" smtClean="0">
                <a:effectLst>
                  <a:outerShdw blurRad="38100" dist="38100" dir="2700000" algn="tl">
                    <a:srgbClr val="000000">
                      <a:alpha val="43137"/>
                    </a:srgbClr>
                  </a:outerShdw>
                </a:effectLst>
                <a:latin typeface="Sylfaen" panose="010A0502050306030303" pitchFamily="18" charset="0"/>
              </a:rPr>
              <a:t>.</a:t>
            </a:r>
            <a:r>
              <a:rPr lang="ka-GE" sz="1750" dirty="0" smtClean="0">
                <a:effectLst>
                  <a:outerShdw blurRad="38100" dist="38100" dir="2700000" algn="tl">
                    <a:srgbClr val="000000">
                      <a:alpha val="43137"/>
                    </a:srgbClr>
                  </a:outerShdw>
                </a:effectLst>
                <a:latin typeface="Sylfaen" panose="010A0502050306030303" pitchFamily="18" charset="0"/>
              </a:rPr>
              <a:t> 	</a:t>
            </a:r>
            <a:r>
              <a:rPr lang="en-US" sz="1750" dirty="0" err="1" smtClean="0">
                <a:effectLst>
                  <a:outerShdw blurRad="38100" dist="38100" dir="2700000" algn="tl">
                    <a:srgbClr val="000000">
                      <a:alpha val="43137"/>
                    </a:srgbClr>
                  </a:outerShdw>
                </a:effectLst>
                <a:latin typeface="Sylfaen" panose="010A0502050306030303" pitchFamily="18" charset="0"/>
              </a:rPr>
              <a:t>მასობრივი</a:t>
            </a:r>
            <a:r>
              <a:rPr lang="en-US" sz="1750" dirty="0" smtClean="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ინფორმაციის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საშუალებები</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თავისუფალია</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ცენზურა</a:t>
            </a:r>
            <a:r>
              <a:rPr lang="en-US" sz="1750" dirty="0">
                <a:effectLst>
                  <a:outerShdw blurRad="38100" dist="38100" dir="2700000" algn="tl">
                    <a:srgbClr val="000000">
                      <a:alpha val="43137"/>
                    </a:srgbClr>
                  </a:outerShdw>
                </a:effectLst>
                <a:latin typeface="Sylfaen" panose="010A0502050306030303" pitchFamily="18" charset="0"/>
              </a:rPr>
              <a:t> დაუშვებელია. სახელმწიფოს </a:t>
            </a:r>
            <a:r>
              <a:rPr lang="en-US" sz="1750" dirty="0" err="1">
                <a:effectLst>
                  <a:outerShdw blurRad="38100" dist="38100" dir="2700000" algn="tl">
                    <a:srgbClr val="000000">
                      <a:alpha val="43137"/>
                    </a:srgbClr>
                  </a:outerShdw>
                </a:effectLst>
                <a:latin typeface="Sylfaen" panose="010A0502050306030303" pitchFamily="18" charset="0"/>
              </a:rPr>
              <a:t>ან</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ცალკეულ</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პირ</a:t>
            </a:r>
            <a:r>
              <a:rPr lang="ka-GE" sz="1750" dirty="0">
                <a:effectLst>
                  <a:outerShdw blurRad="38100" dist="38100" dir="2700000" algn="tl">
                    <a:srgbClr val="000000">
                      <a:alpha val="43137"/>
                    </a:srgbClr>
                  </a:outerShdw>
                </a:effectLst>
                <a:latin typeface="Sylfaen" panose="010A0502050306030303" pitchFamily="18" charset="0"/>
              </a:rPr>
              <a:t>ებ</a:t>
            </a:r>
            <a:r>
              <a:rPr lang="en-US" sz="1750" dirty="0">
                <a:effectLst>
                  <a:outerShdw blurRad="38100" dist="38100" dir="2700000" algn="tl">
                    <a:srgbClr val="000000">
                      <a:alpha val="43137"/>
                    </a:srgbClr>
                  </a:outerShdw>
                </a:effectLst>
                <a:latin typeface="Sylfaen" panose="010A0502050306030303" pitchFamily="18" charset="0"/>
              </a:rPr>
              <a:t>ს </a:t>
            </a:r>
            <a:r>
              <a:rPr lang="en-US" sz="1750" dirty="0" err="1">
                <a:effectLst>
                  <a:outerShdw blurRad="38100" dist="38100" dir="2700000" algn="tl">
                    <a:srgbClr val="000000">
                      <a:alpha val="43137"/>
                    </a:srgbClr>
                  </a:outerShdw>
                </a:effectLst>
                <a:latin typeface="Sylfaen" panose="010A0502050306030303" pitchFamily="18" charset="0"/>
              </a:rPr>
              <a:t>არა</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აქვ</a:t>
            </a:r>
            <a:r>
              <a:rPr lang="ka-GE" sz="1750" dirty="0">
                <a:effectLst>
                  <a:outerShdw blurRad="38100" dist="38100" dir="2700000" algn="tl">
                    <a:srgbClr val="000000">
                      <a:alpha val="43137"/>
                    </a:srgbClr>
                  </a:outerShdw>
                </a:effectLst>
                <a:latin typeface="Sylfaen" panose="010A0502050306030303" pitchFamily="18" charset="0"/>
              </a:rPr>
              <a:t>თ </a:t>
            </a:r>
            <a:r>
              <a:rPr lang="en-US" sz="1750" dirty="0" err="1">
                <a:effectLst>
                  <a:outerShdw blurRad="38100" dist="38100" dir="2700000" algn="tl">
                    <a:srgbClr val="000000">
                      <a:alpha val="43137"/>
                    </a:srgbClr>
                  </a:outerShdw>
                </a:effectLst>
                <a:latin typeface="Sylfaen" panose="010A0502050306030303" pitchFamily="18" charset="0"/>
              </a:rPr>
              <a:t>მასობრივი</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ინფორმაციის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ან</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მისი</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გავრცელების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საშუალებათა</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მონოპოლიზაციის</a:t>
            </a:r>
            <a:r>
              <a:rPr lang="en-US" sz="1750" dirty="0">
                <a:effectLst>
                  <a:outerShdw blurRad="38100" dist="38100" dir="2700000" algn="tl">
                    <a:srgbClr val="000000">
                      <a:alpha val="43137"/>
                    </a:srgbClr>
                  </a:outerShdw>
                </a:effectLst>
                <a:latin typeface="Sylfaen" panose="010A0502050306030303" pitchFamily="18" charset="0"/>
              </a:rPr>
              <a:t> უფლება.</a:t>
            </a:r>
          </a:p>
          <a:p>
            <a:pPr algn="just"/>
            <a:r>
              <a:rPr lang="ka-GE" sz="1750" dirty="0">
                <a:effectLst>
                  <a:outerShdw blurRad="38100" dist="38100" dir="2700000" algn="tl">
                    <a:srgbClr val="000000">
                      <a:alpha val="43137"/>
                    </a:srgbClr>
                  </a:outerShdw>
                </a:effectLst>
                <a:latin typeface="Sylfaen" panose="010A0502050306030303" pitchFamily="18" charset="0"/>
              </a:rPr>
              <a:t>4. </a:t>
            </a:r>
            <a:r>
              <a:rPr lang="ka-GE" sz="1750" dirty="0" smtClean="0">
                <a:effectLst>
                  <a:outerShdw blurRad="38100" dist="38100" dir="2700000" algn="tl">
                    <a:srgbClr val="000000">
                      <a:alpha val="43137"/>
                    </a:srgbClr>
                  </a:outerShdw>
                </a:effectLst>
                <a:latin typeface="Sylfaen" panose="010A0502050306030303" pitchFamily="18" charset="0"/>
              </a:rPr>
              <a:t>	ყველას </a:t>
            </a:r>
            <a:r>
              <a:rPr lang="ka-GE" sz="1750" dirty="0">
                <a:effectLst>
                  <a:outerShdw blurRad="38100" dist="38100" dir="2700000" algn="tl">
                    <a:srgbClr val="000000">
                      <a:alpha val="43137"/>
                    </a:srgbClr>
                  </a:outerShdw>
                </a:effectLst>
                <a:latin typeface="Sylfaen" panose="010A0502050306030303" pitchFamily="18" charset="0"/>
              </a:rPr>
              <a:t>აქვს ინტერნეტზე წვდომისა და ინტერნეტით თავისუფლად სარგებლობის უფლება.</a:t>
            </a:r>
            <a:endParaRPr lang="en-US" sz="1750" dirty="0">
              <a:effectLst>
                <a:outerShdw blurRad="38100" dist="38100" dir="2700000" algn="tl">
                  <a:srgbClr val="000000">
                    <a:alpha val="43137"/>
                  </a:srgbClr>
                </a:outerShdw>
              </a:effectLst>
              <a:latin typeface="Sylfaen" panose="010A0502050306030303" pitchFamily="18" charset="0"/>
            </a:endParaRPr>
          </a:p>
          <a:p>
            <a:pPr algn="just"/>
            <a:r>
              <a:rPr lang="ka-GE" sz="1750" dirty="0">
                <a:effectLst>
                  <a:outerShdw blurRad="38100" dist="38100" dir="2700000" algn="tl">
                    <a:srgbClr val="000000">
                      <a:alpha val="43137"/>
                    </a:srgbClr>
                  </a:outerShdw>
                </a:effectLst>
                <a:latin typeface="Sylfaen" panose="010A0502050306030303" pitchFamily="18" charset="0"/>
              </a:rPr>
              <a:t>5</a:t>
            </a:r>
            <a:r>
              <a:rPr lang="en-US" sz="1750" dirty="0">
                <a:effectLst>
                  <a:outerShdw blurRad="38100" dist="38100" dir="2700000" algn="tl">
                    <a:srgbClr val="000000">
                      <a:alpha val="43137"/>
                    </a:srgbClr>
                  </a:outerShdw>
                </a:effectLst>
                <a:latin typeface="Sylfaen" panose="010A0502050306030303" pitchFamily="18" charset="0"/>
              </a:rPr>
              <a:t>. </a:t>
            </a:r>
            <a:r>
              <a:rPr lang="ka-GE" sz="1750" dirty="0" smtClean="0">
                <a:effectLst>
                  <a:outerShdw blurRad="38100" dist="38100" dir="2700000" algn="tl">
                    <a:srgbClr val="000000">
                      <a:alpha val="43137"/>
                    </a:srgbClr>
                  </a:outerShdw>
                </a:effectLst>
                <a:latin typeface="Sylfaen" panose="010A0502050306030303" pitchFamily="18" charset="0"/>
              </a:rPr>
              <a:t>	</a:t>
            </a:r>
            <a:r>
              <a:rPr lang="en-US" sz="1750" strike="sngStrike" dirty="0" err="1" smtClean="0">
                <a:solidFill>
                  <a:srgbClr val="00B0F0"/>
                </a:solidFill>
                <a:effectLst>
                  <a:outerShdw blurRad="38100" dist="38100" dir="2700000" algn="tl">
                    <a:srgbClr val="000000">
                      <a:alpha val="43137"/>
                    </a:srgbClr>
                  </a:outerShdw>
                </a:effectLst>
                <a:latin typeface="Sylfaen" panose="010A0502050306030303" pitchFamily="18" charset="0"/>
              </a:rPr>
              <a:t>ამ</a:t>
            </a:r>
            <a:r>
              <a:rPr lang="en-US" sz="1750" strike="sngStrike" dirty="0" smtClean="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უფლებათა</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განხორციელება</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ka-GE"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შეიძლება </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კანონით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შეიზღუდოს</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ისეთი</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პირობებით</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რომლებიც</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აუცილებელია</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დემოკრატიულ</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smtClean="0">
                <a:solidFill>
                  <a:srgbClr val="00B0F0"/>
                </a:solidFill>
                <a:effectLst>
                  <a:outerShdw blurRad="38100" dist="38100" dir="2700000" algn="tl">
                    <a:srgbClr val="000000">
                      <a:alpha val="43137"/>
                    </a:srgbClr>
                  </a:outerShdw>
                </a:effectLst>
                <a:latin typeface="Sylfaen" panose="010A0502050306030303" pitchFamily="18" charset="0"/>
              </a:rPr>
              <a:t>საზოგადოებაში</a:t>
            </a:r>
            <a:r>
              <a:rPr lang="ka-GE" sz="1750" dirty="0">
                <a:solidFill>
                  <a:srgbClr val="00B0F0"/>
                </a:solidFill>
                <a:effectLst>
                  <a:outerShdw blurRad="38100" dist="38100" dir="2700000" algn="tl">
                    <a:srgbClr val="000000">
                      <a:alpha val="43137"/>
                    </a:srgbClr>
                  </a:outerShdw>
                </a:effectLst>
                <a:latin typeface="Sylfaen" panose="010A0502050306030303" pitchFamily="18" charset="0"/>
              </a:rPr>
              <a:t> </a:t>
            </a:r>
            <a:r>
              <a:rPr lang="ka-GE" sz="1750" u="sng" dirty="0" smtClean="0">
                <a:solidFill>
                  <a:srgbClr val="0070C0"/>
                </a:solidFill>
                <a:effectLst>
                  <a:outerShdw blurRad="38100" dist="38100" dir="2700000" algn="tl">
                    <a:srgbClr val="000000">
                      <a:alpha val="43137"/>
                    </a:srgbClr>
                  </a:outerShdw>
                </a:effectLst>
                <a:latin typeface="Sylfaen" panose="010A0502050306030303" pitchFamily="18" charset="0"/>
              </a:rPr>
              <a:t>ამ უფლებათა შეზღუდვა დასაშვებია მხოლოდ კანონის შესაბამისად, დემოკრატიულ საზოგადოებაში აუცილებელი </a:t>
            </a:r>
            <a:r>
              <a:rPr lang="en-US" sz="1750" dirty="0" err="1" smtClean="0">
                <a:effectLst>
                  <a:outerShdw blurRad="38100" dist="38100" dir="2700000" algn="tl">
                    <a:srgbClr val="000000">
                      <a:alpha val="43137"/>
                    </a:srgbClr>
                  </a:outerShdw>
                </a:effectLst>
                <a:latin typeface="Sylfaen" panose="010A0502050306030303" pitchFamily="18" charset="0"/>
              </a:rPr>
              <a:t>სახელმწიფო</a:t>
            </a:r>
            <a:r>
              <a:rPr lang="en-US" sz="1750" dirty="0" smtClean="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ან</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საზოგადოებრივი</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უსაფრთხოების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ტერიტორიული</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მთლიანობის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უზრუნველსაყოფად</a:t>
            </a:r>
            <a:r>
              <a:rPr lang="en-US" sz="1750" dirty="0">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დანაშაულის</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თავიდან</a:t>
            </a:r>
            <a:r>
              <a:rPr lang="en-US" sz="1750" strike="sngStrike" dirty="0">
                <a:solidFill>
                  <a:srgbClr val="00B0F0"/>
                </a:solidFill>
                <a:effectLst>
                  <a:outerShdw blurRad="38100" dist="38100" dir="2700000" algn="tl">
                    <a:srgbClr val="000000">
                      <a:alpha val="43137"/>
                    </a:srgbClr>
                  </a:outerShdw>
                </a:effectLst>
                <a:latin typeface="Sylfaen" panose="010A0502050306030303" pitchFamily="18" charset="0"/>
              </a:rPr>
              <a:t> </a:t>
            </a:r>
            <a:r>
              <a:rPr lang="en-US" sz="1750" strike="sngStrike" dirty="0" err="1">
                <a:solidFill>
                  <a:srgbClr val="00B0F0"/>
                </a:solidFill>
                <a:effectLst>
                  <a:outerShdw blurRad="38100" dist="38100" dir="2700000" algn="tl">
                    <a:srgbClr val="000000">
                      <a:alpha val="43137"/>
                    </a:srgbClr>
                  </a:outerShdw>
                </a:effectLst>
                <a:latin typeface="Sylfaen" panose="010A0502050306030303" pitchFamily="18" charset="0"/>
              </a:rPr>
              <a:t>ასაცილებლად</a:t>
            </a:r>
            <a:r>
              <a:rPr lang="en-US" sz="1750" strike="sngStrike" dirty="0">
                <a:solidFill>
                  <a:srgbClr val="0070C0"/>
                </a:solidFill>
                <a:effectLst>
                  <a:outerShdw blurRad="38100" dist="38100" dir="2700000" algn="tl">
                    <a:srgbClr val="000000">
                      <a:alpha val="43137"/>
                    </a:srgbClr>
                  </a:outerShdw>
                </a:effectLst>
                <a:latin typeface="Sylfaen" panose="010A0502050306030303" pitchFamily="18" charset="0"/>
              </a:rPr>
              <a:t>,</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სხვათა</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უფლებების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დასაცავად</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კონფიდენციალურად</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აღიარებული</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ინფორმაციის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გამჟღავნების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თავიდან</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ასაცილებლად</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ან</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დამოუკიდებლობისა</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და</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მიუკერძოებლობის</a:t>
            </a:r>
            <a:r>
              <a:rPr lang="en-US" sz="1750" dirty="0">
                <a:effectLst>
                  <a:outerShdw blurRad="38100" dist="38100" dir="2700000" algn="tl">
                    <a:srgbClr val="000000">
                      <a:alpha val="43137"/>
                    </a:srgbClr>
                  </a:outerShdw>
                </a:effectLst>
                <a:latin typeface="Sylfaen" panose="010A0502050306030303" pitchFamily="18" charset="0"/>
              </a:rPr>
              <a:t> </a:t>
            </a:r>
            <a:r>
              <a:rPr lang="en-US" sz="1750" dirty="0" err="1">
                <a:effectLst>
                  <a:outerShdw blurRad="38100" dist="38100" dir="2700000" algn="tl">
                    <a:srgbClr val="000000">
                      <a:alpha val="43137"/>
                    </a:srgbClr>
                  </a:outerShdw>
                </a:effectLst>
                <a:latin typeface="Sylfaen" panose="010A0502050306030303" pitchFamily="18" charset="0"/>
              </a:rPr>
              <a:t>უზრუნველსაყოფად</a:t>
            </a:r>
            <a:r>
              <a:rPr lang="en-US" sz="175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087521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17" name="Content Placeholder 2"/>
          <p:cNvSpPr txBox="1">
            <a:spLocks/>
          </p:cNvSpPr>
          <p:nvPr/>
        </p:nvSpPr>
        <p:spPr>
          <a:xfrm>
            <a:off x="4260851" y="1639388"/>
            <a:ext cx="7702548" cy="534828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850" dirty="0">
                <a:effectLst>
                  <a:outerShdw blurRad="38100" dist="38100" dir="2700000" algn="tl">
                    <a:srgbClr val="000000">
                      <a:alpha val="43137"/>
                    </a:srgbClr>
                  </a:outerShdw>
                </a:effectLst>
                <a:latin typeface="Sylfaen" panose="010A0502050306030303" pitchFamily="18" charset="0"/>
              </a:rPr>
              <a:t>6. კანონი უზრუნველყოფს საზოგადოებრივი მაუწყებლის დამოუკიდებლობას სახელმწიფო უწყებებისგან და თავისუფლებას პოლიტიკური და არსებითი კომერციული გავლენისგან.</a:t>
            </a:r>
            <a:endParaRPr lang="en-US" sz="1850" dirty="0">
              <a:effectLst>
                <a:outerShdw blurRad="38100" dist="38100" dir="2700000" algn="tl">
                  <a:srgbClr val="000000">
                    <a:alpha val="43137"/>
                  </a:srgbClr>
                </a:outerShdw>
              </a:effectLst>
              <a:latin typeface="Sylfaen" panose="010A0502050306030303" pitchFamily="18" charset="0"/>
            </a:endParaRPr>
          </a:p>
          <a:p>
            <a:pPr algn="just"/>
            <a:r>
              <a:rPr lang="ka-GE" sz="1850" dirty="0">
                <a:effectLst>
                  <a:outerShdw blurRad="38100" dist="38100" dir="2700000" algn="tl">
                    <a:srgbClr val="000000">
                      <a:alpha val="43137"/>
                    </a:srgbClr>
                  </a:outerShdw>
                </a:effectLst>
                <a:latin typeface="Sylfaen" panose="010A0502050306030303" pitchFamily="18" charset="0"/>
              </a:rPr>
              <a:t>7</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err="1">
                <a:effectLst>
                  <a:outerShdw blurRad="38100" dist="38100" dir="2700000" algn="tl">
                    <a:srgbClr val="000000">
                      <a:alpha val="43137"/>
                    </a:srgbClr>
                  </a:outerShdw>
                </a:effectLst>
                <a:latin typeface="Sylfaen" panose="010A0502050306030303" pitchFamily="18" charset="0"/>
              </a:rPr>
              <a:t>მედიაპლურალიზმის</a:t>
            </a:r>
            <a:r>
              <a:rPr lang="ka-GE" sz="1850" dirty="0">
                <a:effectLst>
                  <a:outerShdw blurRad="38100" dist="38100" dir="2700000" algn="tl">
                    <a:srgbClr val="000000">
                      <a:alpha val="43137"/>
                    </a:srgbClr>
                  </a:outerShdw>
                </a:effectLst>
                <a:latin typeface="Sylfaen" panose="010A0502050306030303" pitchFamily="18" charset="0"/>
              </a:rPr>
              <a:t> დაცვის, მასობრივი ინფორმაციის საშუალებებში აზრის გამოხატვის თავისუფლების რეალიზების, </a:t>
            </a:r>
            <a:r>
              <a:rPr lang="en-US" sz="1850" dirty="0" err="1">
                <a:effectLst>
                  <a:outerShdw blurRad="38100" dist="38100" dir="2700000" algn="tl">
                    <a:srgbClr val="000000">
                      <a:alpha val="43137"/>
                    </a:srgbClr>
                  </a:outerShdw>
                </a:effectLst>
                <a:latin typeface="Sylfaen" panose="010A0502050306030303" pitchFamily="18" charset="0"/>
              </a:rPr>
              <a:t>მასობრივი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ინფორმაციის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მისი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გავრცელების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საშუალებათა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მონოპოლიზაციის</a:t>
            </a:r>
            <a:r>
              <a:rPr lang="ka-GE" sz="1850" dirty="0">
                <a:effectLst>
                  <a:outerShdw blurRad="38100" dist="38100" dir="2700000" algn="tl">
                    <a:srgbClr val="000000">
                      <a:alpha val="43137"/>
                    </a:srgbClr>
                  </a:outerShdw>
                </a:effectLst>
                <a:latin typeface="Sylfaen" panose="010A0502050306030303" pitchFamily="18" charset="0"/>
              </a:rPr>
              <a:t> თავიდან აცილების უზრუნველსაყოფად, აგრეთვე მაუწყებლობისა და ელექტრონული კომუნიკაციის სფეროში მომხმარებელთა და მეწარმეთა უფლებების დასაცავად შექმნილი ეროვნული მარეგულირებელი ორგანოს ინსტიტუციური და ფინანსური დამოუკიდებლობა გარანტირებულია კანონით.</a:t>
            </a:r>
            <a:endParaRPr lang="en-US" sz="185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
        <p:nvSpPr>
          <p:cNvPr id="11" name="Round Diagonal Corner Rectangle 10"/>
          <p:cNvSpPr/>
          <p:nvPr/>
        </p:nvSpPr>
        <p:spPr>
          <a:xfrm>
            <a:off x="4336868" y="354396"/>
            <a:ext cx="7626531" cy="71154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b="1" dirty="0" smtClean="0">
                <a:effectLst>
                  <a:outerShdw blurRad="38100" dist="38100" dir="2700000" algn="tl">
                    <a:srgbClr val="000000">
                      <a:alpha val="43137"/>
                    </a:srgbClr>
                  </a:outerShdw>
                </a:effectLst>
                <a:latin typeface="Sylfaen" panose="010A0502050306030303" pitchFamily="18" charset="0"/>
              </a:rPr>
              <a:t>მუხლი</a:t>
            </a:r>
            <a:r>
              <a:rPr lang="ka-GE" b="1" dirty="0">
                <a:effectLst>
                  <a:outerShdw blurRad="38100" dist="38100" dir="2700000" algn="tl">
                    <a:srgbClr val="000000">
                      <a:alpha val="43137"/>
                    </a:srgbClr>
                  </a:outerShdw>
                </a:effectLst>
                <a:latin typeface="Sylfaen" panose="010A0502050306030303" pitchFamily="18" charset="0"/>
              </a:rPr>
              <a:t> </a:t>
            </a:r>
            <a:r>
              <a:rPr lang="en-US" b="1" dirty="0" smtClean="0">
                <a:effectLst>
                  <a:outerShdw blurRad="38100" dist="38100" dir="2700000" algn="tl">
                    <a:srgbClr val="000000">
                      <a:alpha val="43137"/>
                    </a:srgbClr>
                  </a:outerShdw>
                </a:effectLst>
                <a:latin typeface="Sylfaen" panose="010A0502050306030303" pitchFamily="18" charset="0"/>
              </a:rPr>
              <a:t>17</a:t>
            </a:r>
            <a:r>
              <a:rPr lang="ka-GE" b="1" dirty="0">
                <a:effectLst>
                  <a:outerShdw blurRad="38100" dist="38100" dir="2700000" algn="tl">
                    <a:srgbClr val="000000">
                      <a:alpha val="43137"/>
                    </a:srgbClr>
                  </a:outerShdw>
                </a:effectLst>
                <a:latin typeface="Sylfaen" panose="010A0502050306030303" pitchFamily="18" charset="0"/>
              </a:rPr>
              <a:t>. აზრის, ინფორმაციის, მასობრივი ინფორმაციის საშუალებათა და ინტერნეტის თავისუფლების უფლებები</a:t>
            </a:r>
            <a:endParaRPr lang="en-US" dirty="0">
              <a:effectLst>
                <a:outerShdw blurRad="38100" dist="38100" dir="2700000" algn="tl">
                  <a:srgbClr val="000000">
                    <a:alpha val="43137"/>
                  </a:srgbClr>
                </a:outerShdw>
              </a:effectLst>
              <a:latin typeface="Sylfaen" panose="010A0502050306030303" pitchFamily="18" charset="0"/>
            </a:endParaRPr>
          </a:p>
        </p:txBody>
      </p:sp>
    </p:spTree>
    <p:extLst>
      <p:ext uri="{BB962C8B-B14F-4D97-AF65-F5344CB8AC3E}">
        <p14:creationId xmlns:p14="http://schemas.microsoft.com/office/powerpoint/2010/main" val="213960659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par>
                                <p:cTn id="15" presetID="2" presetClass="entr" presetSubtype="4" fill="hold" grpId="0" nodeType="withEffect" nodePh="1">
                                  <p:stCondLst>
                                    <p:cond delay="0"/>
                                  </p:stCondLst>
                                  <p:endCondLst>
                                    <p:cond evt="begin" delay="0">
                                      <p:tn val="15"/>
                                    </p:cond>
                                  </p:end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up)">
                                      <p:cBhvr>
                                        <p:cTn id="22" dur="500"/>
                                        <p:tgtEl>
                                          <p:spTgt spid="17"/>
                                        </p:tgtEl>
                                      </p:cBhvr>
                                    </p:animEffect>
                                  </p:childTnLst>
                                </p:cTn>
                              </p:par>
                            </p:childTnLst>
                          </p:cTn>
                        </p:par>
                        <p:par>
                          <p:cTn id="23" fill="hold">
                            <p:stCondLst>
                              <p:cond delay="1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P spid="19" grpId="0"/>
      <p:bldP spid="11"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80930" y="95251"/>
            <a:ext cx="7582469" cy="1062990"/>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ka-GE" sz="1750" b="1" dirty="0">
                <a:effectLst>
                  <a:outerShdw blurRad="38100" dist="38100" dir="2700000" algn="tl">
                    <a:srgbClr val="000000">
                      <a:alpha val="43137"/>
                    </a:srgbClr>
                  </a:outerShdw>
                </a:effectLst>
              </a:rPr>
              <a:t>მუხლი 18</a:t>
            </a:r>
            <a:r>
              <a:rPr lang="en-US" sz="1750" b="1" dirty="0">
                <a:effectLst>
                  <a:outerShdw blurRad="38100" dist="38100" dir="2700000" algn="tl">
                    <a:srgbClr val="000000">
                      <a:alpha val="43137"/>
                    </a:srgbClr>
                  </a:outerShdw>
                </a:effectLst>
              </a:rPr>
              <a:t>. </a:t>
            </a:r>
            <a:r>
              <a:rPr lang="ka-GE" sz="1750" b="1" dirty="0">
                <a:effectLst>
                  <a:outerShdw blurRad="38100" dist="38100" dir="2700000" algn="tl">
                    <a:srgbClr val="000000">
                      <a:alpha val="43137"/>
                    </a:srgbClr>
                  </a:outerShdw>
                </a:effectLst>
              </a:rPr>
              <a:t>სამართლიანი ადმინისტრაციული წარმოების, საჯარო ინფორმაციის </a:t>
            </a:r>
            <a:r>
              <a:rPr lang="ka-GE" sz="1750" b="1" dirty="0" smtClean="0">
                <a:effectLst>
                  <a:outerShdw blurRad="38100" dist="38100" dir="2700000" algn="tl">
                    <a:srgbClr val="000000">
                      <a:alpha val="43137"/>
                    </a:srgbClr>
                  </a:outerShdw>
                </a:effectLst>
              </a:rPr>
              <a:t>ხელმისაწვდომობის</a:t>
            </a:r>
            <a:r>
              <a:rPr lang="ka-GE" sz="1750" b="1" strike="sngStrike" dirty="0" smtClean="0">
                <a:effectLst>
                  <a:outerShdw blurRad="38100" dist="38100" dir="2700000" algn="tl">
                    <a:srgbClr val="000000">
                      <a:alpha val="43137"/>
                    </a:srgbClr>
                  </a:outerShdw>
                </a:effectLst>
              </a:rPr>
              <a:t>ა,</a:t>
            </a:r>
            <a:r>
              <a:rPr lang="ka-GE" sz="1750" b="1" dirty="0" smtClean="0">
                <a:effectLst>
                  <a:outerShdw blurRad="38100" dist="38100" dir="2700000" algn="tl">
                    <a:srgbClr val="000000">
                      <a:alpha val="43137"/>
                    </a:srgbClr>
                  </a:outerShdw>
                </a:effectLst>
              </a:rPr>
              <a:t> </a:t>
            </a:r>
            <a:r>
              <a:rPr lang="ka-GE" sz="1750" b="1" u="sng" dirty="0" smtClean="0">
                <a:effectLst>
                  <a:outerShdw blurRad="38100" dist="38100" dir="2700000" algn="tl">
                    <a:srgbClr val="000000">
                      <a:alpha val="43137"/>
                    </a:srgbClr>
                  </a:outerShdw>
                </a:effectLst>
              </a:rPr>
              <a:t>ინფორმაციული თვითგამორკვევისა</a:t>
            </a:r>
            <a:r>
              <a:rPr lang="ka-GE" sz="1750" b="1" dirty="0" smtClean="0">
                <a:effectLst>
                  <a:outerShdw blurRad="38100" dist="38100" dir="2700000" algn="tl">
                    <a:srgbClr val="000000">
                      <a:alpha val="43137"/>
                    </a:srgbClr>
                  </a:outerShdw>
                </a:effectLst>
              </a:rPr>
              <a:t> </a:t>
            </a:r>
            <a:r>
              <a:rPr lang="ka-GE" sz="1750" b="1" dirty="0">
                <a:effectLst>
                  <a:outerShdw blurRad="38100" dist="38100" dir="2700000" algn="tl">
                    <a:srgbClr val="000000">
                      <a:alpha val="43137"/>
                    </a:srgbClr>
                  </a:outerShdw>
                </a:effectLst>
              </a:rPr>
              <a:t>და საჯარო ხელისუფლების მიერ მიყენებული ზიანის ანაზღაურების უფლებები</a:t>
            </a:r>
            <a:endParaRPr lang="en-US" sz="175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619794"/>
            <a:ext cx="7702548" cy="5257800"/>
          </a:xfrm>
          <a:prstGeom prst="rect">
            <a:avLst/>
          </a:prstGeom>
        </p:spPr>
        <p:txBody>
          <a:bodyPr vert="horz" lIns="91440" tIns="45720" rIns="91440" bIns="45720" rtlCol="0">
            <a:normAutofit lnSpcReduction="10000"/>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700" dirty="0">
                <a:effectLst>
                  <a:outerShdw blurRad="38100" dist="38100" dir="2700000" algn="tl">
                    <a:srgbClr val="000000">
                      <a:alpha val="43137"/>
                    </a:srgbClr>
                  </a:outerShdw>
                </a:effectLst>
              </a:rPr>
              <a:t>1. </a:t>
            </a:r>
            <a:r>
              <a:rPr lang="ka-GE" sz="1700" dirty="0" smtClean="0">
                <a:effectLst>
                  <a:outerShdw blurRad="38100" dist="38100" dir="2700000" algn="tl">
                    <a:srgbClr val="000000">
                      <a:alpha val="43137"/>
                    </a:srgbClr>
                  </a:outerShdw>
                </a:effectLst>
              </a:rPr>
              <a:t>	ყველას </a:t>
            </a:r>
            <a:r>
              <a:rPr lang="ka-GE" sz="1700" dirty="0">
                <a:effectLst>
                  <a:outerShdw blurRad="38100" dist="38100" dir="2700000" algn="tl">
                    <a:srgbClr val="000000">
                      <a:alpha val="43137"/>
                    </a:srgbClr>
                  </a:outerShdw>
                </a:effectLst>
              </a:rPr>
              <a:t>აქვს ადმინისტრაციული ორგანოს მიერ მასთან დაკავშირებული საქმის გონივრულ ვადაში სამართლიანად განხილვის უფლება.</a:t>
            </a:r>
            <a:endParaRPr lang="en-US" sz="1700" dirty="0">
              <a:effectLst>
                <a:outerShdw blurRad="38100" dist="38100" dir="2700000" algn="tl">
                  <a:srgbClr val="000000">
                    <a:alpha val="43137"/>
                  </a:srgbClr>
                </a:outerShdw>
              </a:effectLst>
            </a:endParaRPr>
          </a:p>
          <a:p>
            <a:pPr algn="just"/>
            <a:r>
              <a:rPr lang="ka-GE" sz="1700" strike="sngStrike" dirty="0">
                <a:solidFill>
                  <a:srgbClr val="00B0F0"/>
                </a:solidFill>
                <a:effectLst>
                  <a:outerShdw blurRad="38100" dist="38100" dir="2700000" algn="tl">
                    <a:srgbClr val="000000">
                      <a:alpha val="43137"/>
                    </a:srgbClr>
                  </a:outerShdw>
                </a:effectLst>
              </a:rPr>
              <a:t>2. </a:t>
            </a:r>
            <a:r>
              <a:rPr lang="ka-GE" sz="1700" strike="sngStrike" dirty="0" smtClean="0">
                <a:solidFill>
                  <a:srgbClr val="00B0F0"/>
                </a:solidFill>
                <a:effectLst>
                  <a:outerShdw blurRad="38100" dist="38100" dir="2700000" algn="tl">
                    <a:srgbClr val="000000">
                      <a:alpha val="43137"/>
                    </a:srgbClr>
                  </a:outerShdw>
                </a:effectLst>
              </a:rPr>
              <a:t>	ყველას </a:t>
            </a:r>
            <a:r>
              <a:rPr lang="en-US" sz="1700" strike="sngStrike" dirty="0" err="1">
                <a:solidFill>
                  <a:srgbClr val="00B0F0"/>
                </a:solidFill>
                <a:effectLst>
                  <a:outerShdw blurRad="38100" dist="38100" dir="2700000" algn="tl">
                    <a:srgbClr val="000000">
                      <a:alpha val="43137"/>
                    </a:srgbClr>
                  </a:outerShdw>
                </a:effectLst>
              </a:rPr>
              <a:t>აქვს</a:t>
            </a:r>
            <a:r>
              <a:rPr lang="ka-GE" sz="1700" strike="sngStrike" dirty="0">
                <a:solidFill>
                  <a:srgbClr val="00B0F0"/>
                </a:solidFill>
                <a:effectLst>
                  <a:outerShdw blurRad="38100" dist="38100" dir="2700000" algn="tl">
                    <a:srgbClr val="000000">
                      <a:alpha val="43137"/>
                    </a:srgbClr>
                  </a:outerShdw>
                </a:effectLst>
              </a:rPr>
              <a:t> უფლება </a:t>
            </a:r>
            <a:r>
              <a:rPr lang="en-US" sz="1700" strike="sngStrike" dirty="0">
                <a:solidFill>
                  <a:srgbClr val="00B0F0"/>
                </a:solidFill>
                <a:effectLst>
                  <a:outerShdw blurRad="38100" dist="38100" dir="2700000" algn="tl">
                    <a:srgbClr val="000000">
                      <a:alpha val="43137"/>
                    </a:srgbClr>
                  </a:outerShdw>
                </a:effectLst>
              </a:rPr>
              <a:t>კანონით </a:t>
            </a:r>
            <a:r>
              <a:rPr lang="en-US" sz="1700" strike="sngStrike" dirty="0" err="1">
                <a:solidFill>
                  <a:srgbClr val="00B0F0"/>
                </a:solidFill>
                <a:effectLst>
                  <a:outerShdw blurRad="38100" dist="38100" dir="2700000" algn="tl">
                    <a:srgbClr val="000000">
                      <a:alpha val="43137"/>
                    </a:srgbClr>
                  </a:outerShdw>
                </a:effectLst>
              </a:rPr>
              <a:t>დადგენილი</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წესით</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გაეცნოს</a:t>
            </a:r>
            <a:r>
              <a:rPr lang="en-US" sz="1700" strike="sngStrike" dirty="0">
                <a:solidFill>
                  <a:srgbClr val="00B0F0"/>
                </a:solidFill>
                <a:effectLst>
                  <a:outerShdw blurRad="38100" dist="38100" dir="2700000" algn="tl">
                    <a:srgbClr val="000000">
                      <a:alpha val="43137"/>
                    </a:srgbClr>
                  </a:outerShdw>
                </a:effectLst>
              </a:rPr>
              <a:t> </a:t>
            </a:r>
            <a:r>
              <a:rPr lang="ka-GE" sz="1700" strike="sngStrike" dirty="0">
                <a:solidFill>
                  <a:srgbClr val="00B0F0"/>
                </a:solidFill>
                <a:effectLst>
                  <a:outerShdw blurRad="38100" dist="38100" dir="2700000" algn="tl">
                    <a:srgbClr val="000000">
                      <a:alpha val="43137"/>
                    </a:srgbClr>
                  </a:outerShdw>
                </a:effectLst>
              </a:rPr>
              <a:t>საჯარო </a:t>
            </a:r>
            <a:r>
              <a:rPr lang="en-US" sz="1700" strike="sngStrike" dirty="0" err="1">
                <a:solidFill>
                  <a:srgbClr val="00B0F0"/>
                </a:solidFill>
                <a:effectLst>
                  <a:outerShdw blurRad="38100" dist="38100" dir="2700000" algn="tl">
                    <a:srgbClr val="000000">
                      <a:alpha val="43137"/>
                    </a:srgbClr>
                  </a:outerShdw>
                </a:effectLst>
              </a:rPr>
              <a:t>დაწესებულებებში</a:t>
            </a:r>
            <a:r>
              <a:rPr lang="ka-GE" sz="1700" strike="sngStrike" dirty="0">
                <a:solidFill>
                  <a:srgbClr val="00B0F0"/>
                </a:solidFill>
                <a:effectLst>
                  <a:outerShdw blurRad="38100" dist="38100" dir="2700000" algn="tl">
                    <a:srgbClr val="000000">
                      <a:alpha val="43137"/>
                    </a:srgbClr>
                  </a:outerShdw>
                </a:effectLst>
              </a:rPr>
              <a:t> მასზე </a:t>
            </a:r>
            <a:r>
              <a:rPr lang="en-US" sz="1700" strike="sngStrike" dirty="0" err="1">
                <a:solidFill>
                  <a:srgbClr val="00B0F0"/>
                </a:solidFill>
                <a:effectLst>
                  <a:outerShdw blurRad="38100" dist="38100" dir="2700000" algn="tl">
                    <a:srgbClr val="000000">
                      <a:alpha val="43137"/>
                    </a:srgbClr>
                  </a:outerShdw>
                </a:effectLst>
              </a:rPr>
              <a:t>არსებულ</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ინფორმაციას</a:t>
            </a:r>
            <a:r>
              <a:rPr lang="ka-GE" sz="1700" strike="sngStrike" dirty="0">
                <a:solidFill>
                  <a:srgbClr val="00B0F0"/>
                </a:solidFill>
                <a:effectLst>
                  <a:outerShdw blurRad="38100" dist="38100" dir="2700000" algn="tl">
                    <a:srgbClr val="000000">
                      <a:alpha val="43137"/>
                    </a:srgbClr>
                  </a:outerShdw>
                </a:effectLst>
              </a:rPr>
              <a:t> და </a:t>
            </a:r>
            <a:r>
              <a:rPr lang="en-US" sz="1700" strike="sngStrike" dirty="0" err="1">
                <a:solidFill>
                  <a:srgbClr val="00B0F0"/>
                </a:solidFill>
                <a:effectLst>
                  <a:outerShdw blurRad="38100" dist="38100" dir="2700000" algn="tl">
                    <a:srgbClr val="000000">
                      <a:alpha val="43137"/>
                    </a:srgbClr>
                  </a:outerShdw>
                </a:effectLst>
              </a:rPr>
              <a:t>ოფიციალურ</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დოკუმენტებს</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თუ</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ისინი</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არ</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შეიცავენ</a:t>
            </a:r>
            <a:r>
              <a:rPr lang="en-US" sz="1700" strike="sngStrike" dirty="0">
                <a:solidFill>
                  <a:srgbClr val="00B0F0"/>
                </a:solidFill>
                <a:effectLst>
                  <a:outerShdw blurRad="38100" dist="38100" dir="2700000" algn="tl">
                    <a:srgbClr val="000000">
                      <a:alpha val="43137"/>
                    </a:srgbClr>
                  </a:outerShdw>
                </a:effectLst>
              </a:rPr>
              <a:t> სახელმწიფო </a:t>
            </a:r>
            <a:r>
              <a:rPr lang="en-US" sz="1700" strike="sngStrike" dirty="0" err="1">
                <a:solidFill>
                  <a:srgbClr val="00B0F0"/>
                </a:solidFill>
                <a:effectLst>
                  <a:outerShdw blurRad="38100" dist="38100" dir="2700000" algn="tl">
                    <a:srgbClr val="000000">
                      <a:alpha val="43137"/>
                    </a:srgbClr>
                  </a:outerShdw>
                </a:effectLst>
              </a:rPr>
              <a:t>საიდუმლოებას</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ან</a:t>
            </a:r>
            <a:r>
              <a:rPr lang="ka-GE" sz="1700" strike="sngStrike" dirty="0">
                <a:solidFill>
                  <a:srgbClr val="00B0F0"/>
                </a:solidFill>
                <a:effectLst>
                  <a:outerShdw blurRad="38100" dist="38100" dir="2700000" algn="tl">
                    <a:srgbClr val="000000">
                      <a:alpha val="43137"/>
                    </a:srgbClr>
                  </a:outerShdw>
                </a:effectLst>
              </a:rPr>
              <a:t> სხვა პირის </a:t>
            </a:r>
            <a:r>
              <a:rPr lang="en-US" sz="1700" strike="sngStrike" dirty="0" err="1">
                <a:solidFill>
                  <a:srgbClr val="00B0F0"/>
                </a:solidFill>
                <a:effectLst>
                  <a:outerShdw blurRad="38100" dist="38100" dir="2700000" algn="tl">
                    <a:srgbClr val="000000">
                      <a:alpha val="43137"/>
                    </a:srgbClr>
                  </a:outerShdw>
                </a:effectLst>
              </a:rPr>
              <a:t>კომერციულ</a:t>
            </a:r>
            <a:r>
              <a:rPr lang="ka-GE"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პროფესიულ</a:t>
            </a:r>
            <a:r>
              <a:rPr lang="ka-GE" sz="1700" strike="sngStrike" dirty="0">
                <a:solidFill>
                  <a:srgbClr val="00B0F0"/>
                </a:solidFill>
                <a:effectLst>
                  <a:outerShdw blurRad="38100" dist="38100" dir="2700000" algn="tl">
                    <a:srgbClr val="000000">
                      <a:alpha val="43137"/>
                    </a:srgbClr>
                  </a:outerShdw>
                </a:effectLst>
              </a:rPr>
              <a:t> ან პირად </a:t>
            </a:r>
            <a:r>
              <a:rPr lang="en-US" sz="1700" strike="sngStrike" dirty="0" err="1">
                <a:solidFill>
                  <a:srgbClr val="00B0F0"/>
                </a:solidFill>
                <a:effectLst>
                  <a:outerShdw blurRad="38100" dist="38100" dir="2700000" algn="tl">
                    <a:srgbClr val="000000">
                      <a:alpha val="43137"/>
                    </a:srgbClr>
                  </a:outerShdw>
                </a:effectLst>
              </a:rPr>
              <a:t>საიდუმლოებას</a:t>
            </a:r>
            <a:r>
              <a:rPr lang="en-US" sz="1700" strike="sngStrike" dirty="0">
                <a:solidFill>
                  <a:srgbClr val="00B0F0"/>
                </a:solidFill>
                <a:effectLst>
                  <a:outerShdw blurRad="38100" dist="38100" dir="2700000" algn="tl">
                    <a:srgbClr val="000000">
                      <a:alpha val="43137"/>
                    </a:srgbClr>
                  </a:outerShdw>
                </a:effectLst>
              </a:rPr>
              <a:t>. </a:t>
            </a:r>
            <a:r>
              <a:rPr lang="ka-GE" sz="1700" u="sng" dirty="0" smtClean="0">
                <a:solidFill>
                  <a:srgbClr val="0070C0"/>
                </a:solidFill>
                <a:effectLst>
                  <a:outerShdw blurRad="38100" dist="38100" dir="2700000" algn="tl">
                    <a:srgbClr val="000000">
                      <a:alpha val="43137"/>
                    </a:srgbClr>
                  </a:outerShdw>
                </a:effectLst>
              </a:rPr>
              <a:t>ყველას აქვს უფლება კანონით დადგენილი წესით გაეცნოს საჯარო დაწესებულებაში მასზე არსებულ ან სხვა ინფორმაციას ან ოფიციალურ დოკუმენტებს, გარდა იმ შემთხვევისა, როდესაც ის შეიცავს კომერციულ ან პროფესიულ საიდუმლოებას ან დემოკრატიულ საზოგადოებაში აუცილებელი სახელმწიფო ან საზოგადოებრივი უსაფრთხოების ან სამართალწარმოების ინტერესების დასაცავად კანონით ან კანონით დადგენილი წესით აღიარებულია სახელმწიფო საიდუმლოებად. </a:t>
            </a:r>
            <a:endParaRPr lang="en-US" sz="1700" strike="sngStrike" dirty="0">
              <a:solidFill>
                <a:srgbClr val="00B0F0"/>
              </a:solidFill>
              <a:effectLst>
                <a:outerShdw blurRad="38100" dist="38100" dir="2700000" algn="tl">
                  <a:srgbClr val="000000">
                    <a:alpha val="43137"/>
                  </a:srgbClr>
                </a:outerShdw>
              </a:effectLst>
            </a:endParaRPr>
          </a:p>
          <a:p>
            <a:pPr algn="just"/>
            <a:r>
              <a:rPr lang="ka-GE" sz="1700" strike="sngStrike" dirty="0">
                <a:solidFill>
                  <a:srgbClr val="00B0F0"/>
                </a:solidFill>
                <a:effectLst>
                  <a:outerShdw blurRad="38100" dist="38100" dir="2700000" algn="tl">
                    <a:srgbClr val="000000">
                      <a:alpha val="43137"/>
                    </a:srgbClr>
                  </a:outerShdw>
                </a:effectLst>
              </a:rPr>
              <a:t>3. </a:t>
            </a:r>
            <a:r>
              <a:rPr lang="ka-GE" sz="1700" strike="sngStrike" dirty="0" smtClean="0">
                <a:solidFill>
                  <a:srgbClr val="00B0F0"/>
                </a:solidFill>
                <a:effectLst>
                  <a:outerShdw blurRad="38100" dist="38100" dir="2700000" algn="tl">
                    <a:srgbClr val="000000">
                      <a:alpha val="43137"/>
                    </a:srgbClr>
                  </a:outerShdw>
                </a:effectLst>
              </a:rPr>
              <a:t>	ყველას </a:t>
            </a:r>
            <a:r>
              <a:rPr lang="en-US" sz="1700" strike="sngStrike" dirty="0" err="1">
                <a:solidFill>
                  <a:srgbClr val="00B0F0"/>
                </a:solidFill>
                <a:effectLst>
                  <a:outerShdw blurRad="38100" dist="38100" dir="2700000" algn="tl">
                    <a:srgbClr val="000000">
                      <a:alpha val="43137"/>
                    </a:srgbClr>
                  </a:outerShdw>
                </a:effectLst>
              </a:rPr>
              <a:t>აქვს</a:t>
            </a:r>
            <a:r>
              <a:rPr lang="ka-GE" sz="1700" strike="sngStrike" dirty="0">
                <a:solidFill>
                  <a:srgbClr val="00B0F0"/>
                </a:solidFill>
                <a:effectLst>
                  <a:outerShdw blurRad="38100" dist="38100" dir="2700000" algn="tl">
                    <a:srgbClr val="000000">
                      <a:alpha val="43137"/>
                    </a:srgbClr>
                  </a:outerShdw>
                </a:effectLst>
              </a:rPr>
              <a:t> უფლება </a:t>
            </a:r>
            <a:r>
              <a:rPr lang="en-US" sz="1700" strike="sngStrike" dirty="0">
                <a:solidFill>
                  <a:srgbClr val="00B0F0"/>
                </a:solidFill>
                <a:effectLst>
                  <a:outerShdw blurRad="38100" dist="38100" dir="2700000" algn="tl">
                    <a:srgbClr val="000000">
                      <a:alpha val="43137"/>
                    </a:srgbClr>
                  </a:outerShdw>
                </a:effectLst>
              </a:rPr>
              <a:t>კანონით </a:t>
            </a:r>
            <a:r>
              <a:rPr lang="en-US" sz="1700" strike="sngStrike" dirty="0" err="1">
                <a:solidFill>
                  <a:srgbClr val="00B0F0"/>
                </a:solidFill>
                <a:effectLst>
                  <a:outerShdw blurRad="38100" dist="38100" dir="2700000" algn="tl">
                    <a:srgbClr val="000000">
                      <a:alpha val="43137"/>
                    </a:srgbClr>
                  </a:outerShdw>
                </a:effectLst>
              </a:rPr>
              <a:t>დადგენილი</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წესით</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გაეცნოს</a:t>
            </a:r>
            <a:r>
              <a:rPr lang="en-US" sz="1700" strike="sngStrike" dirty="0">
                <a:solidFill>
                  <a:srgbClr val="00B0F0"/>
                </a:solidFill>
                <a:effectLst>
                  <a:outerShdw blurRad="38100" dist="38100" dir="2700000" algn="tl">
                    <a:srgbClr val="000000">
                      <a:alpha val="43137"/>
                    </a:srgbClr>
                  </a:outerShdw>
                </a:effectLst>
              </a:rPr>
              <a:t> </a:t>
            </a:r>
            <a:r>
              <a:rPr lang="ka-GE" sz="1700" strike="sngStrike" dirty="0">
                <a:solidFill>
                  <a:srgbClr val="00B0F0"/>
                </a:solidFill>
                <a:effectLst>
                  <a:outerShdw blurRad="38100" dist="38100" dir="2700000" algn="tl">
                    <a:srgbClr val="000000">
                      <a:alpha val="43137"/>
                    </a:srgbClr>
                  </a:outerShdw>
                </a:effectLst>
              </a:rPr>
              <a:t>საჯარო </a:t>
            </a:r>
            <a:r>
              <a:rPr lang="en-US" sz="1700" strike="sngStrike" dirty="0" err="1">
                <a:solidFill>
                  <a:srgbClr val="00B0F0"/>
                </a:solidFill>
                <a:effectLst>
                  <a:outerShdw blurRad="38100" dist="38100" dir="2700000" algn="tl">
                    <a:srgbClr val="000000">
                      <a:alpha val="43137"/>
                    </a:srgbClr>
                  </a:outerShdw>
                </a:effectLst>
              </a:rPr>
              <a:t>დაწესებულებებში</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არსებულ</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ინფორმაციას</a:t>
            </a:r>
            <a:r>
              <a:rPr lang="ka-GE" sz="1700" strike="sngStrike" dirty="0">
                <a:solidFill>
                  <a:srgbClr val="00B0F0"/>
                </a:solidFill>
                <a:effectLst>
                  <a:outerShdw blurRad="38100" dist="38100" dir="2700000" algn="tl">
                    <a:srgbClr val="000000">
                      <a:alpha val="43137"/>
                    </a:srgbClr>
                  </a:outerShdw>
                </a:effectLst>
              </a:rPr>
              <a:t> და </a:t>
            </a:r>
            <a:r>
              <a:rPr lang="en-US" sz="1700" strike="sngStrike" dirty="0" err="1">
                <a:solidFill>
                  <a:srgbClr val="00B0F0"/>
                </a:solidFill>
                <a:effectLst>
                  <a:outerShdw blurRad="38100" dist="38100" dir="2700000" algn="tl">
                    <a:srgbClr val="000000">
                      <a:alpha val="43137"/>
                    </a:srgbClr>
                  </a:outerShdw>
                </a:effectLst>
              </a:rPr>
              <a:t>ოფიციალურ</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დოკუმენტებს</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თუ</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ისინი</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არ</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შეიცავენ</a:t>
            </a:r>
            <a:r>
              <a:rPr lang="en-US" sz="1700" strike="sngStrike" dirty="0">
                <a:solidFill>
                  <a:srgbClr val="00B0F0"/>
                </a:solidFill>
                <a:effectLst>
                  <a:outerShdw blurRad="38100" dist="38100" dir="2700000" algn="tl">
                    <a:srgbClr val="000000">
                      <a:alpha val="43137"/>
                    </a:srgbClr>
                  </a:outerShdw>
                </a:effectLst>
              </a:rPr>
              <a:t> სახელმწიფო</a:t>
            </a:r>
            <a:r>
              <a:rPr lang="ka-GE" sz="1700" strike="sngStrike" dirty="0">
                <a:solidFill>
                  <a:srgbClr val="00B0F0"/>
                </a:solidFill>
                <a:effectLst>
                  <a:outerShdw blurRad="38100" dist="38100" dir="2700000" algn="tl">
                    <a:srgbClr val="000000">
                      <a:alpha val="43137"/>
                    </a:srgbClr>
                  </a:outerShdw>
                </a:effectLst>
              </a:rPr>
              <a:t>,</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კომერციულ</a:t>
            </a:r>
            <a:r>
              <a:rPr lang="ka-GE" sz="1700" strike="sngStrike" dirty="0">
                <a:solidFill>
                  <a:srgbClr val="00B0F0"/>
                </a:solidFill>
                <a:effectLst>
                  <a:outerShdw blurRad="38100" dist="38100" dir="2700000" algn="tl">
                    <a:srgbClr val="000000">
                      <a:alpha val="43137"/>
                    </a:srgbClr>
                  </a:outerShdw>
                </a:effectLst>
              </a:rPr>
              <a:t> ან </a:t>
            </a:r>
            <a:r>
              <a:rPr lang="en-US" sz="1700" strike="sngStrike" dirty="0" err="1">
                <a:solidFill>
                  <a:srgbClr val="00B0F0"/>
                </a:solidFill>
                <a:effectLst>
                  <a:outerShdw blurRad="38100" dist="38100" dir="2700000" algn="tl">
                    <a:srgbClr val="000000">
                      <a:alpha val="43137"/>
                    </a:srgbClr>
                  </a:outerShdw>
                </a:effectLst>
              </a:rPr>
              <a:t>პროფესიულ</a:t>
            </a:r>
            <a:r>
              <a:rPr lang="en-US" sz="1700" strike="sngStrike" dirty="0">
                <a:solidFill>
                  <a:srgbClr val="00B0F0"/>
                </a:solidFill>
                <a:effectLst>
                  <a:outerShdw blurRad="38100" dist="38100" dir="2700000" algn="tl">
                    <a:srgbClr val="000000">
                      <a:alpha val="43137"/>
                    </a:srgbClr>
                  </a:outerShdw>
                </a:effectLst>
              </a:rPr>
              <a:t> </a:t>
            </a:r>
            <a:r>
              <a:rPr lang="en-US" sz="1700" strike="sngStrike" dirty="0" err="1">
                <a:solidFill>
                  <a:srgbClr val="00B0F0"/>
                </a:solidFill>
                <a:effectLst>
                  <a:outerShdw blurRad="38100" dist="38100" dir="2700000" algn="tl">
                    <a:srgbClr val="000000">
                      <a:alpha val="43137"/>
                    </a:srgbClr>
                  </a:outerShdw>
                </a:effectLst>
              </a:rPr>
              <a:t>საიდუმლოებას</a:t>
            </a:r>
            <a:r>
              <a:rPr lang="en-US" sz="1700" strike="sngStrike" dirty="0">
                <a:solidFill>
                  <a:srgbClr val="00B0F0"/>
                </a:solidFill>
                <a:effectLst>
                  <a:outerShdw blurRad="38100" dist="38100" dir="2700000" algn="tl">
                    <a:srgbClr val="000000">
                      <a:alpha val="43137"/>
                    </a:srgbClr>
                  </a:outerShdw>
                </a:effectLst>
              </a:rPr>
              <a:t>.</a:t>
            </a:r>
          </a:p>
          <a:p>
            <a:pPr algn="just"/>
            <a:r>
              <a:rPr lang="ka-GE" sz="1700" dirty="0">
                <a:effectLst>
                  <a:outerShdw blurRad="38100" dist="38100" dir="2700000" algn="tl">
                    <a:srgbClr val="000000">
                      <a:alpha val="43137"/>
                    </a:srgbClr>
                  </a:outerShdw>
                </a:effectLst>
              </a:rPr>
              <a:t>4</a:t>
            </a:r>
            <a:r>
              <a:rPr lang="en-US" sz="1700" dirty="0">
                <a:effectLst>
                  <a:outerShdw blurRad="38100" dist="38100" dir="2700000" algn="tl">
                    <a:srgbClr val="000000">
                      <a:alpha val="43137"/>
                    </a:srgbClr>
                  </a:outerShdw>
                </a:effectLst>
              </a:rPr>
              <a:t>. </a:t>
            </a:r>
            <a:r>
              <a:rPr lang="ka-GE" sz="1700" dirty="0" smtClean="0">
                <a:effectLst>
                  <a:outerShdw blurRad="38100" dist="38100" dir="2700000" algn="tl">
                    <a:srgbClr val="000000">
                      <a:alpha val="43137"/>
                    </a:srgbClr>
                  </a:outerShdw>
                </a:effectLst>
              </a:rPr>
              <a:t>	</a:t>
            </a:r>
            <a:r>
              <a:rPr lang="en-US" sz="1700" dirty="0" err="1" smtClean="0">
                <a:effectLst>
                  <a:outerShdw blurRad="38100" dist="38100" dir="2700000" algn="tl">
                    <a:srgbClr val="000000">
                      <a:alpha val="43137"/>
                    </a:srgbClr>
                  </a:outerShdw>
                </a:effectLst>
              </a:rPr>
              <a:t>ყველასთვის</a:t>
            </a:r>
            <a:r>
              <a:rPr lang="en-US" sz="1700" dirty="0" smtClean="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გარანტირებულია</a:t>
            </a:r>
            <a:r>
              <a:rPr lang="en-US" sz="1700" dirty="0">
                <a:effectLst>
                  <a:outerShdw blurRad="38100" dist="38100" dir="2700000" algn="tl">
                    <a:srgbClr val="000000">
                      <a:alpha val="43137"/>
                    </a:srgbClr>
                  </a:outerShdw>
                </a:effectLst>
              </a:rPr>
              <a:t> სახელმწიფო, </a:t>
            </a:r>
            <a:r>
              <a:rPr lang="en-US" sz="1700" dirty="0" err="1">
                <a:effectLst>
                  <a:outerShdw blurRad="38100" dist="38100" dir="2700000" algn="tl">
                    <a:srgbClr val="000000">
                      <a:alpha val="43137"/>
                    </a:srgbClr>
                  </a:outerShdw>
                </a:effectLst>
              </a:rPr>
              <a:t>ავტონომიური</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რესპუბლიკის</a:t>
            </a:r>
            <a:r>
              <a:rPr lang="en-US" sz="1700" dirty="0">
                <a:effectLst>
                  <a:outerShdw blurRad="38100" dist="38100" dir="2700000" algn="tl">
                    <a:srgbClr val="000000">
                      <a:alpha val="43137"/>
                    </a:srgbClr>
                  </a:outerShdw>
                </a:effectLst>
              </a:rPr>
              <a:t> </a:t>
            </a:r>
            <a:r>
              <a:rPr lang="ka-GE" sz="1700" dirty="0">
                <a:effectLst>
                  <a:outerShdw blurRad="38100" dist="38100" dir="2700000" algn="tl">
                    <a:srgbClr val="000000">
                      <a:alpha val="43137"/>
                    </a:srgbClr>
                  </a:outerShdw>
                </a:effectLst>
              </a:rPr>
              <a:t>ან ადგილობრივი </a:t>
            </a:r>
            <a:r>
              <a:rPr lang="en-US" sz="1700" dirty="0" err="1">
                <a:effectLst>
                  <a:outerShdw blurRad="38100" dist="38100" dir="2700000" algn="tl">
                    <a:srgbClr val="000000">
                      <a:alpha val="43137"/>
                    </a:srgbClr>
                  </a:outerShdw>
                </a:effectLst>
              </a:rPr>
              <a:t>თვითმმართველობის</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ორგანო</a:t>
            </a:r>
            <a:r>
              <a:rPr lang="ka-GE" sz="1700" dirty="0">
                <a:effectLst>
                  <a:outerShdw blurRad="38100" dist="38100" dir="2700000" algn="tl">
                    <a:srgbClr val="000000">
                      <a:alpha val="43137"/>
                    </a:srgbClr>
                  </a:outerShdw>
                </a:effectLst>
              </a:rPr>
              <a:t>საგან ან </a:t>
            </a:r>
            <a:r>
              <a:rPr lang="en-US" sz="1700" dirty="0" err="1">
                <a:effectLst>
                  <a:outerShdw blurRad="38100" dist="38100" dir="2700000" algn="tl">
                    <a:srgbClr val="000000">
                      <a:alpha val="43137"/>
                    </a:srgbClr>
                  </a:outerShdw>
                </a:effectLst>
              </a:rPr>
              <a:t>მოსამსახურ</a:t>
            </a:r>
            <a:r>
              <a:rPr lang="ka-GE" sz="1700" dirty="0">
                <a:effectLst>
                  <a:outerShdw blurRad="38100" dist="38100" dir="2700000" algn="tl">
                    <a:srgbClr val="000000">
                      <a:alpha val="43137"/>
                    </a:srgbClr>
                  </a:outerShdw>
                </a:effectLst>
              </a:rPr>
              <a:t>ის</a:t>
            </a:r>
            <a:r>
              <a:rPr lang="en-US" sz="1700" dirty="0" err="1">
                <a:effectLst>
                  <a:outerShdw blurRad="38100" dist="38100" dir="2700000" algn="tl">
                    <a:srgbClr val="000000">
                      <a:alpha val="43137"/>
                    </a:srgbClr>
                  </a:outerShdw>
                </a:effectLst>
              </a:rPr>
              <a:t>აგან</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უკანონოდ</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მიყენებული</a:t>
            </a:r>
            <a:r>
              <a:rPr lang="en-US" sz="1700" dirty="0">
                <a:effectLst>
                  <a:outerShdw blurRad="38100" dist="38100" dir="2700000" algn="tl">
                    <a:srgbClr val="000000">
                      <a:alpha val="43137"/>
                    </a:srgbClr>
                  </a:outerShdw>
                </a:effectLst>
              </a:rPr>
              <a:t> </a:t>
            </a:r>
            <a:r>
              <a:rPr lang="ka-GE" sz="1700" dirty="0">
                <a:effectLst>
                  <a:outerShdw blurRad="38100" dist="38100" dir="2700000" algn="tl">
                    <a:srgbClr val="000000">
                      <a:alpha val="43137"/>
                    </a:srgbClr>
                  </a:outerShdw>
                </a:effectLst>
              </a:rPr>
              <a:t>ზიანის </a:t>
            </a:r>
            <a:r>
              <a:rPr lang="en-US" sz="1700" dirty="0" err="1">
                <a:effectLst>
                  <a:outerShdw blurRad="38100" dist="38100" dir="2700000" algn="tl">
                    <a:srgbClr val="000000">
                      <a:alpha val="43137"/>
                    </a:srgbClr>
                  </a:outerShdw>
                </a:effectLst>
              </a:rPr>
              <a:t>სასამართლო</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წესით</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სრული</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ანაზღაურება</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შესაბამისად</a:t>
            </a:r>
            <a:r>
              <a:rPr lang="en-US" sz="1700" dirty="0">
                <a:effectLst>
                  <a:outerShdw blurRad="38100" dist="38100" dir="2700000" algn="tl">
                    <a:srgbClr val="000000">
                      <a:alpha val="43137"/>
                    </a:srgbClr>
                  </a:outerShdw>
                </a:effectLst>
              </a:rPr>
              <a:t> სახელმწიფო, </a:t>
            </a:r>
            <a:r>
              <a:rPr lang="en-US" sz="1700" dirty="0" err="1">
                <a:effectLst>
                  <a:outerShdw blurRad="38100" dist="38100" dir="2700000" algn="tl">
                    <a:srgbClr val="000000">
                      <a:alpha val="43137"/>
                    </a:srgbClr>
                  </a:outerShdw>
                </a:effectLst>
              </a:rPr>
              <a:t>ავტონომიური</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რესპუბლიკის</a:t>
            </a:r>
            <a:r>
              <a:rPr lang="en-US" sz="1700" dirty="0">
                <a:effectLst>
                  <a:outerShdw blurRad="38100" dist="38100" dir="2700000" algn="tl">
                    <a:srgbClr val="000000">
                      <a:alpha val="43137"/>
                    </a:srgbClr>
                  </a:outerShdw>
                </a:effectLst>
              </a:rPr>
              <a:t> </a:t>
            </a:r>
            <a:r>
              <a:rPr lang="ka-GE" sz="1700" dirty="0">
                <a:effectLst>
                  <a:outerShdw blurRad="38100" dist="38100" dir="2700000" algn="tl">
                    <a:srgbClr val="000000">
                      <a:alpha val="43137"/>
                    </a:srgbClr>
                  </a:outerShdw>
                </a:effectLst>
              </a:rPr>
              <a:t>ან </a:t>
            </a:r>
            <a:r>
              <a:rPr lang="en-US" sz="1700" dirty="0" err="1">
                <a:effectLst>
                  <a:outerShdw blurRad="38100" dist="38100" dir="2700000" algn="tl">
                    <a:srgbClr val="000000">
                      <a:alpha val="43137"/>
                    </a:srgbClr>
                  </a:outerShdw>
                </a:effectLst>
              </a:rPr>
              <a:t>ადგილობრივი</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თვითმმართველობის</a:t>
            </a:r>
            <a:r>
              <a:rPr lang="en-US" sz="1700" dirty="0">
                <a:effectLst>
                  <a:outerShdw blurRad="38100" dist="38100" dir="2700000" algn="tl">
                    <a:srgbClr val="000000">
                      <a:alpha val="43137"/>
                    </a:srgbClr>
                  </a:outerShdw>
                </a:effectLst>
              </a:rPr>
              <a:t> </a:t>
            </a:r>
            <a:r>
              <a:rPr lang="en-US" sz="1700" dirty="0" err="1">
                <a:effectLst>
                  <a:outerShdw blurRad="38100" dist="38100" dir="2700000" algn="tl">
                    <a:srgbClr val="000000">
                      <a:alpha val="43137"/>
                    </a:srgbClr>
                  </a:outerShdw>
                </a:effectLst>
              </a:rPr>
              <a:t>სახსრებიდან</a:t>
            </a:r>
            <a:r>
              <a:rPr lang="en-US" sz="1700" dirty="0">
                <a:effectLst>
                  <a:outerShdw blurRad="38100" dist="38100" dir="2700000" algn="tl">
                    <a:srgbClr val="000000">
                      <a:alpha val="43137"/>
                    </a:srgbClr>
                  </a:outerShdw>
                </a:effectLst>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63549447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67284" y="354396"/>
            <a:ext cx="7596116" cy="725467"/>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effectLst>
                  <a:outerShdw blurRad="38100" dist="38100" dir="2700000" algn="tl">
                    <a:srgbClr val="000000">
                      <a:alpha val="43137"/>
                    </a:srgbClr>
                  </a:outerShdw>
                </a:effectLst>
                <a:latin typeface="Sylfaen" panose="010A0502050306030303" pitchFamily="18" charset="0"/>
              </a:rPr>
              <a:t>მუხლი</a:t>
            </a:r>
            <a:r>
              <a:rPr lang="ka-GE" sz="2400" b="1" dirty="0">
                <a:effectLst>
                  <a:outerShdw blurRad="38100" dist="38100" dir="2700000" algn="tl">
                    <a:srgbClr val="000000">
                      <a:alpha val="43137"/>
                    </a:srgbClr>
                  </a:outerShdw>
                </a:effectLst>
                <a:latin typeface="Sylfaen" panose="010A0502050306030303" pitchFamily="18" charset="0"/>
              </a:rPr>
              <a:t> </a:t>
            </a:r>
            <a:r>
              <a:rPr lang="en-US" sz="2400" b="1" dirty="0" smtClean="0">
                <a:effectLst>
                  <a:outerShdw blurRad="38100" dist="38100" dir="2700000" algn="tl">
                    <a:srgbClr val="000000">
                      <a:alpha val="43137"/>
                    </a:srgbClr>
                  </a:outerShdw>
                </a:effectLst>
                <a:latin typeface="Sylfaen" panose="010A0502050306030303" pitchFamily="18" charset="0"/>
              </a:rPr>
              <a:t>19</a:t>
            </a:r>
            <a:r>
              <a:rPr lang="en-US" sz="2400" b="1" dirty="0">
                <a:effectLst>
                  <a:outerShdw blurRad="38100" dist="38100" dir="2700000" algn="tl">
                    <a:srgbClr val="000000">
                      <a:alpha val="43137"/>
                    </a:srgbClr>
                  </a:outerShdw>
                </a:effectLst>
                <a:latin typeface="Sylfaen" panose="010A0502050306030303" pitchFamily="18" charset="0"/>
              </a:rPr>
              <a:t>. </a:t>
            </a:r>
            <a:r>
              <a:rPr lang="en-US" sz="2400" b="1" dirty="0" err="1">
                <a:effectLst>
                  <a:outerShdw blurRad="38100" dist="38100" dir="2700000" algn="tl">
                    <a:srgbClr val="000000">
                      <a:alpha val="43137"/>
                    </a:srgbClr>
                  </a:outerShdw>
                </a:effectLst>
                <a:latin typeface="Sylfaen" panose="010A0502050306030303" pitchFamily="18" charset="0"/>
              </a:rPr>
              <a:t>საკუთრების</a:t>
            </a:r>
            <a:r>
              <a:rPr lang="en-US" sz="2400" b="1" dirty="0">
                <a:effectLst>
                  <a:outerShdw blurRad="38100" dist="38100" dir="2700000" algn="tl">
                    <a:srgbClr val="000000">
                      <a:alpha val="43137"/>
                    </a:srgbClr>
                  </a:outerShdw>
                </a:effectLst>
                <a:latin typeface="Sylfaen" panose="010A0502050306030303" pitchFamily="18" charset="0"/>
              </a:rPr>
              <a:t> უფლება</a:t>
            </a:r>
            <a:endParaRPr lang="en-US" sz="24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1152907"/>
            <a:ext cx="7702548" cy="546379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850" dirty="0">
                <a:effectLst>
                  <a:outerShdw blurRad="38100" dist="38100" dir="2700000" algn="tl">
                    <a:srgbClr val="000000">
                      <a:alpha val="43137"/>
                    </a:srgbClr>
                  </a:outerShdw>
                </a:effectLst>
                <a:latin typeface="Sylfaen" panose="010A0502050306030303" pitchFamily="18" charset="0"/>
              </a:rPr>
              <a:t>1. </a:t>
            </a:r>
            <a:r>
              <a:rPr lang="ka-GE" sz="1850" dirty="0" smtClean="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საკუთრებ</a:t>
            </a:r>
            <a:r>
              <a:rPr lang="ka-GE" sz="1850" dirty="0">
                <a:effectLst>
                  <a:outerShdw blurRad="38100" dist="38100" dir="2700000" algn="tl">
                    <a:srgbClr val="000000">
                      <a:alpha val="43137"/>
                    </a:srgbClr>
                  </a:outerShdw>
                </a:effectLst>
                <a:latin typeface="Sylfaen" panose="010A0502050306030303" pitchFamily="18" charset="0"/>
              </a:rPr>
              <a:t>ის</a:t>
            </a:r>
            <a:r>
              <a:rPr lang="en-US" sz="1850" dirty="0">
                <a:effectLst>
                  <a:outerShdw blurRad="38100" dist="38100" dir="2700000" algn="tl">
                    <a:srgbClr val="000000">
                      <a:alpha val="43137"/>
                    </a:srgbClr>
                  </a:outerShdw>
                </a:effectLst>
                <a:latin typeface="Sylfaen" panose="010A0502050306030303" pitchFamily="18" charset="0"/>
              </a:rPr>
              <a:t>ა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მემკვიდრეობის</a:t>
            </a:r>
            <a:r>
              <a:rPr lang="en-US" sz="1850" dirty="0">
                <a:effectLst>
                  <a:outerShdw blurRad="38100" dist="38100" dir="2700000" algn="tl">
                    <a:srgbClr val="000000">
                      <a:alpha val="43137"/>
                    </a:srgbClr>
                  </a:outerShdw>
                </a:effectLst>
                <a:latin typeface="Sylfaen" panose="010A0502050306030303" pitchFamily="18" charset="0"/>
              </a:rPr>
              <a:t> უფლება </a:t>
            </a:r>
            <a:r>
              <a:rPr lang="en-US" sz="1850" dirty="0" err="1">
                <a:effectLst>
                  <a:outerShdw blurRad="38100" dist="38100" dir="2700000" algn="tl">
                    <a:srgbClr val="000000">
                      <a:alpha val="43137"/>
                    </a:srgbClr>
                  </a:outerShdw>
                </a:effectLst>
                <a:latin typeface="Sylfaen" panose="010A0502050306030303" pitchFamily="18" charset="0"/>
              </a:rPr>
              <a:t>აღიარებული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უზრუნველყოფილია</a:t>
            </a:r>
            <a:r>
              <a:rPr lang="en-US" sz="1850" dirty="0">
                <a:effectLst>
                  <a:outerShdw blurRad="38100" dist="38100" dir="2700000" algn="tl">
                    <a:srgbClr val="000000">
                      <a:alpha val="43137"/>
                    </a:srgbClr>
                  </a:outerShdw>
                </a:effectLst>
                <a:latin typeface="Sylfaen" panose="010A0502050306030303" pitchFamily="18" charset="0"/>
              </a:rPr>
              <a:t>. </a:t>
            </a:r>
          </a:p>
          <a:p>
            <a:pPr algn="just"/>
            <a:r>
              <a:rPr lang="en-US" sz="1850" dirty="0">
                <a:effectLst>
                  <a:outerShdw blurRad="38100" dist="38100" dir="2700000" algn="tl">
                    <a:srgbClr val="000000">
                      <a:alpha val="43137"/>
                    </a:srgbClr>
                  </a:outerShdw>
                </a:effectLst>
                <a:latin typeface="Sylfaen" panose="010A0502050306030303" pitchFamily="18" charset="0"/>
              </a:rPr>
              <a:t>2. </a:t>
            </a:r>
            <a:r>
              <a:rPr lang="ka-GE" sz="1850" dirty="0" smtClean="0">
                <a:effectLst>
                  <a:outerShdw blurRad="38100" dist="38100" dir="2700000" algn="tl">
                    <a:srgbClr val="000000">
                      <a:alpha val="43137"/>
                    </a:srgbClr>
                  </a:outerShdw>
                </a:effectLst>
                <a:latin typeface="Sylfaen" panose="010A0502050306030303" pitchFamily="18" charset="0"/>
              </a:rPr>
              <a:t>	საჯარო </a:t>
            </a:r>
            <a:r>
              <a:rPr lang="ka-GE" sz="1850" dirty="0">
                <a:effectLst>
                  <a:outerShdw blurRad="38100" dist="38100" dir="2700000" algn="tl">
                    <a:srgbClr val="000000">
                      <a:alpha val="43137"/>
                    </a:srgbClr>
                  </a:outerShdw>
                </a:effectLst>
                <a:latin typeface="Sylfaen" panose="010A0502050306030303" pitchFamily="18" charset="0"/>
              </a:rPr>
              <a:t>ინტერესებისათვის </a:t>
            </a:r>
            <a:r>
              <a:rPr lang="en-US" sz="1850" dirty="0" err="1">
                <a:effectLst>
                  <a:outerShdw blurRad="38100" dist="38100" dir="2700000" algn="tl">
                    <a:srgbClr val="000000">
                      <a:alpha val="43137"/>
                    </a:srgbClr>
                  </a:outerShdw>
                </a:effectLst>
                <a:latin typeface="Sylfaen" panose="010A0502050306030303" pitchFamily="18" charset="0"/>
              </a:rPr>
              <a:t>დასაშვებია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ამ</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უფლებ</a:t>
            </a:r>
            <a:r>
              <a:rPr lang="ka-GE" sz="1850" dirty="0">
                <a:effectLst>
                  <a:outerShdw blurRad="38100" dist="38100" dir="2700000" algn="tl">
                    <a:srgbClr val="000000">
                      <a:alpha val="43137"/>
                    </a:srgbClr>
                  </a:outerShdw>
                </a:effectLst>
                <a:latin typeface="Sylfaen" panose="010A0502050306030303" pitchFamily="18" charset="0"/>
              </a:rPr>
              <a:t>ის </a:t>
            </a:r>
            <a:r>
              <a:rPr lang="en-US" sz="1850" dirty="0" err="1">
                <a:effectLst>
                  <a:outerShdw blurRad="38100" dist="38100" dir="2700000" algn="tl">
                    <a:srgbClr val="000000">
                      <a:alpha val="43137"/>
                    </a:srgbClr>
                  </a:outerShdw>
                </a:effectLst>
                <a:latin typeface="Sylfaen" panose="010A0502050306030303" pitchFamily="18" charset="0"/>
              </a:rPr>
              <a:t>შეზღუდვა</a:t>
            </a:r>
            <a:r>
              <a:rPr lang="en-US" sz="1850" dirty="0">
                <a:effectLst>
                  <a:outerShdw blurRad="38100" dist="38100" dir="2700000" algn="tl">
                    <a:srgbClr val="000000">
                      <a:alpha val="43137"/>
                    </a:srgbClr>
                  </a:outerShdw>
                </a:effectLst>
                <a:latin typeface="Sylfaen" panose="010A0502050306030303" pitchFamily="18" charset="0"/>
              </a:rPr>
              <a:t> კანონით </a:t>
            </a:r>
            <a:r>
              <a:rPr lang="en-US" sz="1850" dirty="0" err="1">
                <a:effectLst>
                  <a:outerShdw blurRad="38100" dist="38100" dir="2700000" algn="tl">
                    <a:srgbClr val="000000">
                      <a:alpha val="43137"/>
                    </a:srgbClr>
                  </a:outerShdw>
                </a:effectLst>
                <a:latin typeface="Sylfaen" panose="010A0502050306030303" pitchFamily="18" charset="0"/>
              </a:rPr>
              <a:t>განსაზღვრულ</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შემთხვევებში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დადგენილი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წესით</a:t>
            </a:r>
            <a:r>
              <a:rPr lang="en-US" sz="1850" dirty="0">
                <a:effectLst>
                  <a:outerShdw blurRad="38100" dist="38100" dir="2700000" algn="tl">
                    <a:srgbClr val="000000">
                      <a:alpha val="43137"/>
                    </a:srgbClr>
                  </a:outerShdw>
                </a:effectLst>
                <a:latin typeface="Sylfaen" panose="010A0502050306030303" pitchFamily="18" charset="0"/>
              </a:rPr>
              <a:t>.</a:t>
            </a:r>
          </a:p>
          <a:p>
            <a:pPr algn="just"/>
            <a:r>
              <a:rPr lang="en-US" sz="1850" dirty="0">
                <a:effectLst>
                  <a:outerShdw blurRad="38100" dist="38100" dir="2700000" algn="tl">
                    <a:srgbClr val="000000">
                      <a:alpha val="43137"/>
                    </a:srgbClr>
                  </a:outerShdw>
                </a:effectLst>
                <a:latin typeface="Sylfaen" panose="010A0502050306030303" pitchFamily="18" charset="0"/>
              </a:rPr>
              <a:t>3. </a:t>
            </a:r>
            <a:r>
              <a:rPr lang="ka-GE" sz="1850" dirty="0" smtClean="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აუცილებელი</a:t>
            </a:r>
            <a:r>
              <a:rPr lang="en-US" sz="1850" dirty="0" smtClean="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საზოგადოებრივი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საჭიროებისათვის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საკუთრების</a:t>
            </a:r>
            <a:r>
              <a:rPr lang="en-US" sz="1850" dirty="0">
                <a:effectLst>
                  <a:outerShdw blurRad="38100" dist="38100" dir="2700000" algn="tl">
                    <a:srgbClr val="000000">
                      <a:alpha val="43137"/>
                    </a:srgbClr>
                  </a:outerShdw>
                </a:effectLst>
                <a:latin typeface="Sylfaen" panose="010A0502050306030303" pitchFamily="18" charset="0"/>
              </a:rPr>
              <a:t> ჩამორთმევა </a:t>
            </a:r>
            <a:r>
              <a:rPr lang="en-US" sz="1850" dirty="0" err="1">
                <a:effectLst>
                  <a:outerShdw blurRad="38100" dist="38100" dir="2700000" algn="tl">
                    <a:srgbClr val="000000">
                      <a:alpha val="43137"/>
                    </a:srgbClr>
                  </a:outerShdw>
                </a:effectLst>
                <a:latin typeface="Sylfaen" panose="010A0502050306030303" pitchFamily="18" charset="0"/>
              </a:rPr>
              <a:t>დასაშვებია</a:t>
            </a:r>
            <a:r>
              <a:rPr lang="en-US" sz="1850" dirty="0">
                <a:effectLst>
                  <a:outerShdw blurRad="38100" dist="38100" dir="2700000" algn="tl">
                    <a:srgbClr val="000000">
                      <a:alpha val="43137"/>
                    </a:srgbClr>
                  </a:outerShdw>
                </a:effectLst>
                <a:latin typeface="Sylfaen" panose="010A0502050306030303" pitchFamily="18" charset="0"/>
              </a:rPr>
              <a:t> კანონით </a:t>
            </a:r>
            <a:r>
              <a:rPr lang="en-US" sz="1850" dirty="0" err="1">
                <a:effectLst>
                  <a:outerShdw blurRad="38100" dist="38100" dir="2700000" algn="tl">
                    <a:srgbClr val="000000">
                      <a:alpha val="43137"/>
                    </a:srgbClr>
                  </a:outerShdw>
                </a:effectLst>
                <a:latin typeface="Sylfaen" panose="010A0502050306030303" pitchFamily="18" charset="0"/>
              </a:rPr>
              <a:t>პირდაპირ</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გათვალისწინებულ</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შემთხვევებში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გადაწყვეტილებით</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ორგანული</a:t>
            </a:r>
            <a:r>
              <a:rPr lang="en-US" sz="1850" dirty="0">
                <a:effectLst>
                  <a:outerShdw blurRad="38100" dist="38100" dir="2700000" algn="tl">
                    <a:srgbClr val="000000">
                      <a:alpha val="43137"/>
                    </a:srgbClr>
                  </a:outerShdw>
                </a:effectLst>
                <a:latin typeface="Sylfaen" panose="010A0502050306030303" pitchFamily="18" charset="0"/>
              </a:rPr>
              <a:t> კანონით </a:t>
            </a:r>
            <a:r>
              <a:rPr lang="en-US" sz="1850" dirty="0" err="1">
                <a:effectLst>
                  <a:outerShdw blurRad="38100" dist="38100" dir="2700000" algn="tl">
                    <a:srgbClr val="000000">
                      <a:alpha val="43137"/>
                    </a:srgbClr>
                  </a:outerShdw>
                </a:effectLst>
                <a:latin typeface="Sylfaen" panose="010A0502050306030303" pitchFamily="18" charset="0"/>
              </a:rPr>
              <a:t>დადგენილი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გადაუდებელი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აუცილებლობისას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წინასწარი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სრული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სამართლიანი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ანაზღაურები</a:t>
            </a:r>
            <a:r>
              <a:rPr lang="ka-GE" sz="1850" dirty="0">
                <a:effectLst>
                  <a:outerShdw blurRad="38100" dist="38100" dir="2700000" algn="tl">
                    <a:srgbClr val="000000">
                      <a:alpha val="43137"/>
                    </a:srgbClr>
                  </a:outerShdw>
                </a:effectLst>
                <a:latin typeface="Sylfaen" panose="010A0502050306030303" pitchFamily="18" charset="0"/>
              </a:rPr>
              <a:t>თ</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ანაზღაურება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თავისუფლდება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ყოველგვარი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გადასახადისა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მოსაკრებლისაგან</a:t>
            </a:r>
            <a:r>
              <a:rPr lang="en-US" sz="1850" dirty="0">
                <a:effectLst>
                  <a:outerShdw blurRad="38100" dist="38100" dir="2700000" algn="tl">
                    <a:srgbClr val="000000">
                      <a:alpha val="43137"/>
                    </a:srgbClr>
                  </a:outerShdw>
                </a:effectLst>
                <a:latin typeface="Sylfaen" panose="010A0502050306030303" pitchFamily="18" charset="0"/>
              </a:rPr>
              <a:t>.</a:t>
            </a:r>
          </a:p>
          <a:p>
            <a:pPr algn="just"/>
            <a:r>
              <a:rPr lang="en-US" sz="1850" dirty="0" smtClean="0">
                <a:effectLst>
                  <a:outerShdw blurRad="38100" dist="38100" dir="2700000" algn="tl">
                    <a:srgbClr val="000000">
                      <a:alpha val="43137"/>
                    </a:srgbClr>
                  </a:outerShdw>
                </a:effectLst>
                <a:latin typeface="Sylfaen" panose="010A0502050306030303" pitchFamily="18" charset="0"/>
              </a:rPr>
              <a:t>4.</a:t>
            </a:r>
            <a:r>
              <a:rPr lang="ka-GE" sz="1850" dirty="0">
                <a:effectLst>
                  <a:outerShdw blurRad="38100" dist="38100" dir="2700000" algn="tl">
                    <a:srgbClr val="000000">
                      <a:alpha val="43137"/>
                    </a:srgbClr>
                  </a:outerShdw>
                </a:effectLst>
                <a:latin typeface="Sylfaen" panose="010A0502050306030303" pitchFamily="18" charset="0"/>
              </a:rPr>
              <a:t>	</a:t>
            </a:r>
            <a:r>
              <a:rPr lang="ka-GE" sz="1850" dirty="0" smtClean="0">
                <a:effectLst>
                  <a:outerShdw blurRad="38100" dist="38100" dir="2700000" algn="tl">
                    <a:srgbClr val="000000">
                      <a:alpha val="43137"/>
                    </a:srgbClr>
                  </a:outerShdw>
                </a:effectLst>
                <a:latin typeface="Sylfaen" panose="010A0502050306030303" pitchFamily="18" charset="0"/>
              </a:rPr>
              <a:t>სასოფლო-სამეურნეო </a:t>
            </a:r>
            <a:r>
              <a:rPr lang="ka-GE" sz="1850" dirty="0">
                <a:effectLst>
                  <a:outerShdw blurRad="38100" dist="38100" dir="2700000" algn="tl">
                    <a:srgbClr val="000000">
                      <a:alpha val="43137"/>
                    </a:srgbClr>
                  </a:outerShdw>
                </a:effectLst>
                <a:latin typeface="Sylfaen" panose="010A0502050306030303" pitchFamily="18" charset="0"/>
              </a:rPr>
              <a:t>დანიშნულების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მიწა</a:t>
            </a:r>
            <a:r>
              <a:rPr lang="ka-GE" sz="1850" dirty="0">
                <a:effectLst>
                  <a:outerShdw blurRad="38100" dist="38100" dir="2700000" algn="tl">
                    <a:srgbClr val="000000">
                      <a:alpha val="43137"/>
                    </a:srgbClr>
                  </a:outerShdw>
                </a:effectLst>
                <a:latin typeface="Sylfaen" panose="010A0502050306030303" pitchFamily="18" charset="0"/>
              </a:rPr>
              <a:t>, როგორც განსაკუთრებული მნიშვნელობის რესურსი, შეიძლება იყოს მხოლოდ სახელმწიფოს, თვითმმართველი ერთეულის, საქართველოს მოქალაქის ან საქართველოს მოქალაქეთა გაერთიანების საკუთრებაში. გამონაკლისი შემთხვევები შეიძლება დადგინდეს ორგანული კანონით, რომელიც მიიღება პარლამენტის სრული შემადგენლობის ორი მესამედის უმრავლესობით.</a:t>
            </a:r>
            <a:endParaRPr lang="en-US" sz="185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26526667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67284" y="261258"/>
            <a:ext cx="7596116" cy="984068"/>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400" b="1" dirty="0" smtClean="0">
                <a:effectLst>
                  <a:outerShdw blurRad="38100" dist="38100" dir="2700000" algn="tl">
                    <a:srgbClr val="000000">
                      <a:alpha val="43137"/>
                    </a:srgbClr>
                  </a:outerShdw>
                </a:effectLst>
                <a:latin typeface="Sylfaen" panose="010A0502050306030303" pitchFamily="18" charset="0"/>
              </a:rPr>
              <a:t>მუხლი</a:t>
            </a:r>
            <a:r>
              <a:rPr lang="ka-GE" sz="2400" b="1" dirty="0">
                <a:effectLst>
                  <a:outerShdw blurRad="38100" dist="38100" dir="2700000" algn="tl">
                    <a:srgbClr val="000000">
                      <a:alpha val="43137"/>
                    </a:srgbClr>
                  </a:outerShdw>
                </a:effectLst>
                <a:latin typeface="Sylfaen" panose="010A0502050306030303" pitchFamily="18" charset="0"/>
              </a:rPr>
              <a:t> </a:t>
            </a:r>
            <a:r>
              <a:rPr lang="en-US" sz="2400" b="1" dirty="0" smtClean="0">
                <a:effectLst>
                  <a:outerShdw blurRad="38100" dist="38100" dir="2700000" algn="tl">
                    <a:srgbClr val="000000">
                      <a:alpha val="43137"/>
                    </a:srgbClr>
                  </a:outerShdw>
                </a:effectLst>
                <a:latin typeface="Sylfaen" panose="010A0502050306030303" pitchFamily="18" charset="0"/>
              </a:rPr>
              <a:t>20</a:t>
            </a:r>
            <a:r>
              <a:rPr lang="ka-GE" sz="2400" b="1" dirty="0">
                <a:effectLst>
                  <a:outerShdw blurRad="38100" dist="38100" dir="2700000" algn="tl">
                    <a:srgbClr val="000000">
                      <a:alpha val="43137"/>
                    </a:srgbClr>
                  </a:outerShdw>
                </a:effectLst>
                <a:latin typeface="Sylfaen" panose="010A0502050306030303" pitchFamily="18" charset="0"/>
              </a:rPr>
              <a:t>. შემოქმედების თავისუფლება, კულტურული მემკვიდრეობა</a:t>
            </a:r>
            <a:endParaRPr lang="en-US" sz="24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1970314"/>
            <a:ext cx="7702548" cy="504879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200" dirty="0">
                <a:effectLst>
                  <a:outerShdw blurRad="38100" dist="38100" dir="2700000" algn="tl">
                    <a:srgbClr val="000000">
                      <a:alpha val="43137"/>
                    </a:srgbClr>
                  </a:outerShdw>
                </a:effectLst>
                <a:latin typeface="Sylfaen" panose="010A0502050306030303" pitchFamily="18" charset="0"/>
              </a:rPr>
              <a:t>1. </a:t>
            </a:r>
            <a:r>
              <a:rPr lang="ka-GE" sz="2200" dirty="0" smtClean="0">
                <a:effectLst>
                  <a:outerShdw blurRad="38100" dist="38100" dir="2700000" algn="tl">
                    <a:srgbClr val="000000">
                      <a:alpha val="43137"/>
                    </a:srgbClr>
                  </a:outerShdw>
                </a:effectLst>
                <a:latin typeface="Sylfaen" panose="010A0502050306030303" pitchFamily="18" charset="0"/>
              </a:rPr>
              <a:t>	შემოქმედების </a:t>
            </a:r>
            <a:r>
              <a:rPr lang="en-US" sz="2200" dirty="0" err="1">
                <a:effectLst>
                  <a:outerShdw blurRad="38100" dist="38100" dir="2700000" algn="tl">
                    <a:srgbClr val="000000">
                      <a:alpha val="43137"/>
                    </a:srgbClr>
                  </a:outerShdw>
                </a:effectLst>
                <a:latin typeface="Sylfaen" panose="010A0502050306030303" pitchFamily="18" charset="0"/>
              </a:rPr>
              <a:t>თავისუფლება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უზრუნველყოფილია</a:t>
            </a:r>
            <a:r>
              <a:rPr lang="en-US" sz="2200" dirty="0">
                <a:effectLst>
                  <a:outerShdw blurRad="38100" dist="38100" dir="2700000" algn="tl">
                    <a:srgbClr val="000000">
                      <a:alpha val="43137"/>
                    </a:srgbClr>
                  </a:outerShdw>
                </a:effectLst>
                <a:latin typeface="Sylfaen" panose="010A0502050306030303" pitchFamily="18" charset="0"/>
              </a:rPr>
              <a:t>.</a:t>
            </a:r>
            <a:r>
              <a:rPr lang="ka-GE" sz="2200" dirty="0">
                <a:effectLst>
                  <a:outerShdw blurRad="38100" dist="38100" dir="2700000" algn="tl">
                    <a:srgbClr val="000000">
                      <a:alpha val="43137"/>
                    </a:srgbClr>
                  </a:outerShdw>
                </a:effectLst>
                <a:latin typeface="Sylfaen" panose="010A0502050306030303" pitchFamily="18" charset="0"/>
              </a:rPr>
              <a:t> ინტელექტუალური საკუთრების უფლება დაცულია.</a:t>
            </a:r>
            <a:endParaRPr lang="en-US" sz="2200" dirty="0">
              <a:effectLst>
                <a:outerShdw blurRad="38100" dist="38100" dir="2700000" algn="tl">
                  <a:srgbClr val="000000">
                    <a:alpha val="43137"/>
                  </a:srgbClr>
                </a:outerShdw>
              </a:effectLst>
              <a:latin typeface="Sylfaen" panose="010A0502050306030303" pitchFamily="18" charset="0"/>
            </a:endParaRPr>
          </a:p>
          <a:p>
            <a:pPr algn="just"/>
            <a:r>
              <a:rPr lang="en-US" sz="2200" dirty="0">
                <a:effectLst>
                  <a:outerShdw blurRad="38100" dist="38100" dir="2700000" algn="tl">
                    <a:srgbClr val="000000">
                      <a:alpha val="43137"/>
                    </a:srgbClr>
                  </a:outerShdw>
                </a:effectLst>
                <a:latin typeface="Sylfaen" panose="010A0502050306030303" pitchFamily="18" charset="0"/>
              </a:rPr>
              <a:t>2.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შემოქმედებით</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პროცესში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ჩარევა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შემოქმედებითი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საქმიანობის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სფეროში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ცენზურა</a:t>
            </a:r>
            <a:r>
              <a:rPr lang="en-US" sz="2200" dirty="0">
                <a:effectLst>
                  <a:outerShdw blurRad="38100" dist="38100" dir="2700000" algn="tl">
                    <a:srgbClr val="000000">
                      <a:alpha val="43137"/>
                    </a:srgbClr>
                  </a:outerShdw>
                </a:effectLst>
                <a:latin typeface="Sylfaen" panose="010A0502050306030303" pitchFamily="18" charset="0"/>
              </a:rPr>
              <a:t> დაუშვებელია.</a:t>
            </a:r>
          </a:p>
          <a:p>
            <a:pPr algn="just"/>
            <a:r>
              <a:rPr lang="en-US" sz="2200" dirty="0">
                <a:effectLst>
                  <a:outerShdw blurRad="38100" dist="38100" dir="2700000" algn="tl">
                    <a:srgbClr val="000000">
                      <a:alpha val="43137"/>
                    </a:srgbClr>
                  </a:outerShdw>
                </a:effectLst>
                <a:latin typeface="Sylfaen" panose="010A0502050306030303" pitchFamily="18" charset="0"/>
              </a:rPr>
              <a:t>3. </a:t>
            </a:r>
            <a:r>
              <a:rPr lang="en-US" sz="2200" dirty="0" err="1">
                <a:effectLst>
                  <a:outerShdw blurRad="38100" dist="38100" dir="2700000" algn="tl">
                    <a:srgbClr val="000000">
                      <a:alpha val="43137"/>
                    </a:srgbClr>
                  </a:outerShdw>
                </a:effectLst>
                <a:latin typeface="Sylfaen" panose="010A0502050306030303" pitchFamily="18" charset="0"/>
              </a:rPr>
              <a:t>შემოქმედებითი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ნაწარმოების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გავრცელების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აკრძალვა</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დასაშვებია მხოლოდ სასამართლოს გადაწყვეტილებით</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თუ</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ნაწარმოების </a:t>
            </a:r>
            <a:r>
              <a:rPr lang="en-US" sz="2200" dirty="0" err="1">
                <a:effectLst>
                  <a:outerShdw blurRad="38100" dist="38100" dir="2700000" algn="tl">
                    <a:srgbClr val="000000">
                      <a:alpha val="43137"/>
                    </a:srgbClr>
                  </a:outerShdw>
                </a:effectLst>
                <a:latin typeface="Sylfaen" panose="010A0502050306030303" pitchFamily="18" charset="0"/>
              </a:rPr>
              <a:t>გავრცელება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ლახავს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სხვა</a:t>
            </a:r>
            <a:r>
              <a:rPr lang="ka-GE" sz="2200" dirty="0">
                <a:effectLst>
                  <a:outerShdw blurRad="38100" dist="38100" dir="2700000" algn="tl">
                    <a:srgbClr val="000000">
                      <a:alpha val="43137"/>
                    </a:srgbClr>
                  </a:outerShdw>
                </a:effectLst>
                <a:latin typeface="Sylfaen" panose="010A0502050306030303" pitchFamily="18" charset="0"/>
              </a:rPr>
              <a:t>თა </a:t>
            </a:r>
            <a:r>
              <a:rPr lang="en-US" sz="2200" dirty="0" err="1">
                <a:effectLst>
                  <a:outerShdw blurRad="38100" dist="38100" dir="2700000" algn="tl">
                    <a:srgbClr val="000000">
                      <a:alpha val="43137"/>
                    </a:srgbClr>
                  </a:outerShdw>
                </a:effectLst>
                <a:latin typeface="Sylfaen" panose="010A0502050306030303" pitchFamily="18" charset="0"/>
              </a:rPr>
              <a:t>უფლებებს</a:t>
            </a:r>
            <a:r>
              <a:rPr lang="en-US" sz="2200" dirty="0">
                <a:effectLst>
                  <a:outerShdw blurRad="38100" dist="38100" dir="2700000" algn="tl">
                    <a:srgbClr val="000000">
                      <a:alpha val="43137"/>
                    </a:srgbClr>
                  </a:outerShdw>
                </a:effectLst>
                <a:latin typeface="Sylfaen" panose="010A0502050306030303" pitchFamily="18" charset="0"/>
              </a:rPr>
              <a:t>. </a:t>
            </a:r>
          </a:p>
          <a:p>
            <a:pPr algn="just"/>
            <a:r>
              <a:rPr lang="ka-GE" sz="2200" dirty="0">
                <a:effectLst>
                  <a:outerShdw blurRad="38100" dist="38100" dir="2700000" algn="tl">
                    <a:srgbClr val="000000">
                      <a:alpha val="43137"/>
                    </a:srgbClr>
                  </a:outerShdw>
                </a:effectLst>
                <a:latin typeface="Sylfaen" panose="010A0502050306030303" pitchFamily="18" charset="0"/>
              </a:rPr>
              <a:t>4. </a:t>
            </a:r>
            <a:r>
              <a:rPr lang="ka-GE" sz="2200" dirty="0" smtClean="0">
                <a:effectLst>
                  <a:outerShdw blurRad="38100" dist="38100" dir="2700000" algn="tl">
                    <a:srgbClr val="000000">
                      <a:alpha val="43137"/>
                    </a:srgbClr>
                  </a:outerShdw>
                </a:effectLst>
                <a:latin typeface="Sylfaen" panose="010A0502050306030303" pitchFamily="18" charset="0"/>
              </a:rPr>
              <a:t>	ყველას </a:t>
            </a:r>
            <a:r>
              <a:rPr lang="ka-GE" sz="2200" dirty="0">
                <a:effectLst>
                  <a:outerShdw blurRad="38100" dist="38100" dir="2700000" algn="tl">
                    <a:srgbClr val="000000">
                      <a:alpha val="43137"/>
                    </a:srgbClr>
                  </a:outerShdw>
                </a:effectLst>
                <a:latin typeface="Sylfaen" panose="010A0502050306030303" pitchFamily="18" charset="0"/>
              </a:rPr>
              <a:t>აქვს უფლება ზრუნავდეს </a:t>
            </a:r>
            <a:r>
              <a:rPr lang="en-US" sz="2200" dirty="0" err="1">
                <a:effectLst>
                  <a:outerShdw blurRad="38100" dist="38100" dir="2700000" algn="tl">
                    <a:srgbClr val="000000">
                      <a:alpha val="43137"/>
                    </a:srgbClr>
                  </a:outerShdw>
                </a:effectLst>
                <a:latin typeface="Sylfaen" panose="010A0502050306030303" pitchFamily="18" charset="0"/>
              </a:rPr>
              <a:t>კულტურულ</a:t>
            </a:r>
            <a:r>
              <a:rPr lang="ka-GE" sz="2200" dirty="0">
                <a:effectLst>
                  <a:outerShdw blurRad="38100" dist="38100" dir="2700000" algn="tl">
                    <a:srgbClr val="000000">
                      <a:alpha val="43137"/>
                    </a:srgbClr>
                  </a:outerShdw>
                </a:effectLst>
                <a:latin typeface="Sylfaen" panose="010A0502050306030303" pitchFamily="18" charset="0"/>
              </a:rPr>
              <a:t>ი </a:t>
            </a:r>
            <a:r>
              <a:rPr lang="en-US" sz="2200" dirty="0" err="1">
                <a:effectLst>
                  <a:outerShdw blurRad="38100" dist="38100" dir="2700000" algn="tl">
                    <a:srgbClr val="000000">
                      <a:alpha val="43137"/>
                    </a:srgbClr>
                  </a:outerShdw>
                </a:effectLst>
                <a:latin typeface="Sylfaen" panose="010A0502050306030303" pitchFamily="18" charset="0"/>
              </a:rPr>
              <a:t>მემკვიდრეობის</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დაცვაზე. </a:t>
            </a:r>
            <a:r>
              <a:rPr lang="en-US" sz="2200" dirty="0" err="1">
                <a:effectLst>
                  <a:outerShdw blurRad="38100" dist="38100" dir="2700000" algn="tl">
                    <a:srgbClr val="000000">
                      <a:alpha val="43137"/>
                    </a:srgbClr>
                  </a:outerShdw>
                </a:effectLst>
                <a:latin typeface="Sylfaen" panose="010A0502050306030303" pitchFamily="18" charset="0"/>
              </a:rPr>
              <a:t>კულტურულ</a:t>
            </a:r>
            <a:r>
              <a:rPr lang="ka-GE" sz="2200" dirty="0">
                <a:effectLst>
                  <a:outerShdw blurRad="38100" dist="38100" dir="2700000" algn="tl">
                    <a:srgbClr val="000000">
                      <a:alpha val="43137"/>
                    </a:srgbClr>
                  </a:outerShdw>
                </a:effectLst>
                <a:latin typeface="Sylfaen" panose="010A0502050306030303" pitchFamily="18" charset="0"/>
              </a:rPr>
              <a:t>ი </a:t>
            </a:r>
            <a:r>
              <a:rPr lang="en-US" sz="2200" dirty="0" err="1">
                <a:effectLst>
                  <a:outerShdw blurRad="38100" dist="38100" dir="2700000" algn="tl">
                    <a:srgbClr val="000000">
                      <a:alpha val="43137"/>
                    </a:srgbClr>
                  </a:outerShdw>
                </a:effectLst>
                <a:latin typeface="Sylfaen" panose="010A0502050306030303" pitchFamily="18" charset="0"/>
              </a:rPr>
              <a:t>მემკვიდრეობა</a:t>
            </a:r>
            <a:r>
              <a:rPr lang="ka-GE" sz="2200" dirty="0">
                <a:effectLst>
                  <a:outerShdw blurRad="38100" dist="38100" dir="2700000" algn="tl">
                    <a:srgbClr val="000000">
                      <a:alpha val="43137"/>
                    </a:srgbClr>
                  </a:outerShdw>
                </a:effectLst>
                <a:latin typeface="Sylfaen" panose="010A0502050306030303" pitchFamily="18" charset="0"/>
              </a:rPr>
              <a:t> დაცულია </a:t>
            </a:r>
            <a:r>
              <a:rPr lang="en-US" sz="2200" dirty="0">
                <a:effectLst>
                  <a:outerShdw blurRad="38100" dist="38100" dir="2700000" algn="tl">
                    <a:srgbClr val="000000">
                      <a:alpha val="43137"/>
                    </a:srgbClr>
                  </a:outerShdw>
                </a:effectLst>
                <a:latin typeface="Sylfaen" panose="010A0502050306030303" pitchFamily="18" charset="0"/>
              </a:rPr>
              <a:t>კანონით.</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41424169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67284" y="354396"/>
            <a:ext cx="7596116" cy="80384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effectLst>
                  <a:outerShdw blurRad="38100" dist="38100" dir="2700000" algn="tl">
                    <a:srgbClr val="000000">
                      <a:alpha val="43137"/>
                    </a:srgbClr>
                  </a:outerShdw>
                </a:effectLst>
                <a:latin typeface="Sylfaen" panose="010A0502050306030303" pitchFamily="18" charset="0"/>
              </a:rPr>
              <a:t>მუხლი</a:t>
            </a:r>
            <a:r>
              <a:rPr lang="ka-GE" sz="2500" b="1" dirty="0">
                <a:effectLst>
                  <a:outerShdw blurRad="38100" dist="38100" dir="2700000" algn="tl">
                    <a:srgbClr val="000000">
                      <a:alpha val="43137"/>
                    </a:srgbClr>
                  </a:outerShdw>
                </a:effectLst>
                <a:latin typeface="Sylfaen" panose="010A0502050306030303" pitchFamily="18" charset="0"/>
              </a:rPr>
              <a:t> </a:t>
            </a:r>
            <a:r>
              <a:rPr lang="ka-GE" sz="2500" b="1" dirty="0" smtClean="0">
                <a:effectLst>
                  <a:outerShdw blurRad="38100" dist="38100" dir="2700000" algn="tl">
                    <a:srgbClr val="000000">
                      <a:alpha val="43137"/>
                    </a:srgbClr>
                  </a:outerShdw>
                </a:effectLst>
                <a:latin typeface="Sylfaen" panose="010A0502050306030303" pitchFamily="18" charset="0"/>
              </a:rPr>
              <a:t>21</a:t>
            </a:r>
            <a:r>
              <a:rPr lang="en-US" sz="2500" b="1" dirty="0">
                <a:effectLst>
                  <a:outerShdw blurRad="38100" dist="38100" dir="2700000" algn="tl">
                    <a:srgbClr val="000000">
                      <a:alpha val="43137"/>
                    </a:srgbClr>
                  </a:outerShdw>
                </a:effectLst>
                <a:latin typeface="Sylfaen" panose="010A0502050306030303" pitchFamily="18" charset="0"/>
              </a:rPr>
              <a:t>. </a:t>
            </a:r>
            <a:r>
              <a:rPr lang="ka-GE" sz="2500" b="1" dirty="0">
                <a:effectLst>
                  <a:outerShdw blurRad="38100" dist="38100" dir="2700000" algn="tl">
                    <a:srgbClr val="000000">
                      <a:alpha val="43137"/>
                    </a:srgbClr>
                  </a:outerShdw>
                </a:effectLst>
                <a:latin typeface="Sylfaen" panose="010A0502050306030303" pitchFamily="18" charset="0"/>
              </a:rPr>
              <a:t>შეკრების თავისუფლება</a:t>
            </a:r>
            <a:endParaRPr lang="en-US" sz="25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1628502"/>
            <a:ext cx="7702548" cy="477229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lnSpc>
                <a:spcPct val="120000"/>
              </a:lnSpc>
            </a:pPr>
            <a:endParaRPr lang="ka-GE" sz="2000" b="1" dirty="0">
              <a:solidFill>
                <a:schemeClr val="accent5">
                  <a:lumMod val="50000"/>
                </a:schemeClr>
              </a:solidFill>
              <a:effectLst>
                <a:outerShdw blurRad="38100" dist="38100" dir="2700000" algn="tl">
                  <a:srgbClr val="000000">
                    <a:alpha val="43137"/>
                  </a:srgbClr>
                </a:outerShdw>
              </a:effectLst>
              <a:latin typeface="Sylfaen" panose="010A0502050306030303" pitchFamily="18" charset="0"/>
            </a:endParaRPr>
          </a:p>
          <a:p>
            <a:pPr algn="just"/>
            <a:r>
              <a:rPr lang="en-US" sz="2000" dirty="0">
                <a:effectLst>
                  <a:outerShdw blurRad="38100" dist="38100" dir="2700000" algn="tl">
                    <a:srgbClr val="000000">
                      <a:alpha val="43137"/>
                    </a:srgbClr>
                  </a:outerShdw>
                </a:effectLst>
                <a:latin typeface="Sylfaen" panose="010A0502050306030303" pitchFamily="18" charset="0"/>
              </a:rPr>
              <a:t>1. </a:t>
            </a:r>
            <a:r>
              <a:rPr lang="ka-GE" sz="2000" dirty="0" smtClean="0">
                <a:effectLst>
                  <a:outerShdw blurRad="38100" dist="38100" dir="2700000" algn="tl">
                    <a:srgbClr val="000000">
                      <a:alpha val="43137"/>
                    </a:srgbClr>
                  </a:outerShdw>
                </a:effectLst>
                <a:latin typeface="Sylfaen" panose="010A0502050306030303" pitchFamily="18" charset="0"/>
              </a:rPr>
              <a:t>  </a:t>
            </a:r>
            <a:r>
              <a:rPr lang="en-US" sz="2000" dirty="0" err="1" smtClean="0">
                <a:effectLst>
                  <a:outerShdw blurRad="38100" dist="38100" dir="2700000" algn="tl">
                    <a:srgbClr val="000000">
                      <a:alpha val="43137"/>
                    </a:srgbClr>
                  </a:outerShdw>
                </a:effectLst>
                <a:latin typeface="Sylfaen" panose="010A0502050306030303" pitchFamily="18" charset="0"/>
              </a:rPr>
              <a:t>ყველას</a:t>
            </a:r>
            <a:r>
              <a:rPr lang="ka-GE" sz="2000" dirty="0">
                <a:effectLst>
                  <a:outerShdw blurRad="38100" dist="38100" dir="2700000" algn="tl">
                    <a:srgbClr val="000000">
                      <a:alpha val="43137"/>
                    </a:srgbClr>
                  </a:outerShdw>
                </a:effectLst>
                <a:latin typeface="Sylfaen" panose="010A0502050306030303" pitchFamily="18" charset="0"/>
              </a:rPr>
              <a:t>, გარდა იმ პირებისა, რომლებიც არიან თავდაცვის ძალების ან სახელმწიფო ან საზოგადოებრივი უსაფრთხოების დაცვაზე პასუხისმგებელი ორგანოების შემადგენლობაში, </a:t>
            </a:r>
            <a:r>
              <a:rPr lang="en-US" sz="2000" dirty="0" err="1">
                <a:effectLst>
                  <a:outerShdw blurRad="38100" dist="38100" dir="2700000" algn="tl">
                    <a:srgbClr val="000000">
                      <a:alpha val="43137"/>
                    </a:srgbClr>
                  </a:outerShdw>
                </a:effectLst>
                <a:latin typeface="Sylfaen" panose="010A0502050306030303" pitchFamily="18" charset="0"/>
              </a:rPr>
              <a:t>აქვ</a:t>
            </a:r>
            <a:r>
              <a:rPr lang="ka-GE" sz="2000" dirty="0">
                <a:effectLst>
                  <a:outerShdw blurRad="38100" dist="38100" dir="2700000" algn="tl">
                    <a:srgbClr val="000000">
                      <a:alpha val="43137"/>
                    </a:srgbClr>
                  </a:outerShdw>
                </a:effectLst>
                <a:latin typeface="Sylfaen" panose="010A0502050306030303" pitchFamily="18" charset="0"/>
              </a:rPr>
              <a:t>ს </a:t>
            </a:r>
            <a:r>
              <a:rPr lang="en-US" sz="2000" dirty="0" err="1">
                <a:effectLst>
                  <a:outerShdw blurRad="38100" dist="38100" dir="2700000" algn="tl">
                    <a:srgbClr val="000000">
                      <a:alpha val="43137"/>
                    </a:srgbClr>
                  </a:outerShdw>
                </a:effectLst>
                <a:latin typeface="Sylfaen" panose="010A0502050306030303" pitchFamily="18" charset="0"/>
              </a:rPr>
              <a:t>წინასწარი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ნებართვის</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გარეშე</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საჯაროდ</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და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უიარაღოდ</a:t>
            </a:r>
            <a:r>
              <a:rPr lang="ka-GE" sz="2000" dirty="0">
                <a:effectLst>
                  <a:outerShdw blurRad="38100" dist="38100" dir="2700000" algn="tl">
                    <a:srgbClr val="000000">
                      <a:alpha val="43137"/>
                    </a:srgbClr>
                  </a:outerShdw>
                </a:effectLst>
                <a:latin typeface="Sylfaen" panose="010A0502050306030303" pitchFamily="18" charset="0"/>
              </a:rPr>
              <a:t> შეკრების უფლება</a:t>
            </a:r>
            <a:r>
              <a:rPr lang="en-US" sz="2000" dirty="0">
                <a:effectLst>
                  <a:outerShdw blurRad="38100" dist="38100" dir="2700000" algn="tl">
                    <a:srgbClr val="000000">
                      <a:alpha val="43137"/>
                    </a:srgbClr>
                  </a:outerShdw>
                </a:effectLst>
                <a:latin typeface="Sylfaen" panose="010A0502050306030303" pitchFamily="18" charset="0"/>
              </a:rPr>
              <a:t>.</a:t>
            </a:r>
          </a:p>
          <a:p>
            <a:pPr algn="just"/>
            <a:r>
              <a:rPr lang="en-US" sz="2000" dirty="0">
                <a:effectLst>
                  <a:outerShdw blurRad="38100" dist="38100" dir="2700000" algn="tl">
                    <a:srgbClr val="000000">
                      <a:alpha val="43137"/>
                    </a:srgbClr>
                  </a:outerShdw>
                </a:effectLst>
                <a:latin typeface="Sylfaen" panose="010A0502050306030303" pitchFamily="18" charset="0"/>
              </a:rPr>
              <a:t>2. </a:t>
            </a:r>
            <a:r>
              <a:rPr lang="ka-GE" sz="2000" dirty="0" smtClean="0">
                <a:effectLst>
                  <a:outerShdw blurRad="38100" dist="38100" dir="2700000" algn="tl">
                    <a:srgbClr val="000000">
                      <a:alpha val="43137"/>
                    </a:srgbClr>
                  </a:outerShdw>
                </a:effectLst>
                <a:latin typeface="Sylfaen" panose="010A0502050306030303" pitchFamily="18" charset="0"/>
              </a:rPr>
              <a:t> </a:t>
            </a:r>
            <a:r>
              <a:rPr lang="en-US" sz="2000" dirty="0" err="1" smtClean="0">
                <a:effectLst>
                  <a:outerShdw blurRad="38100" dist="38100" dir="2700000" algn="tl">
                    <a:srgbClr val="000000">
                      <a:alpha val="43137"/>
                    </a:srgbClr>
                  </a:outerShdw>
                </a:effectLst>
                <a:latin typeface="Sylfaen" panose="010A0502050306030303" pitchFamily="18" charset="0"/>
              </a:rPr>
              <a:t>კანონით</a:t>
            </a:r>
            <a:r>
              <a:rPr lang="en-US" sz="2000" dirty="0" smtClean="0">
                <a:effectLst>
                  <a:outerShdw blurRad="38100" dist="38100" dir="2700000" algn="tl">
                    <a:srgbClr val="000000">
                      <a:alpha val="43137"/>
                    </a:srgbClr>
                  </a:outerShdw>
                </a:effectLst>
                <a:latin typeface="Sylfaen" panose="010A0502050306030303" pitchFamily="18" charset="0"/>
              </a:rPr>
              <a:t> </a:t>
            </a:r>
            <a:r>
              <a:rPr lang="en-US" sz="2000" dirty="0">
                <a:effectLst>
                  <a:outerShdw blurRad="38100" dist="38100" dir="2700000" algn="tl">
                    <a:srgbClr val="000000">
                      <a:alpha val="43137"/>
                    </a:srgbClr>
                  </a:outerShdw>
                </a:effectLst>
                <a:latin typeface="Sylfaen" panose="010A0502050306030303" pitchFamily="18" charset="0"/>
              </a:rPr>
              <a:t>შეიძლება </a:t>
            </a:r>
            <a:r>
              <a:rPr lang="en-US" sz="2000" dirty="0" err="1">
                <a:effectLst>
                  <a:outerShdw blurRad="38100" dist="38100" dir="2700000" algn="tl">
                    <a:srgbClr val="000000">
                      <a:alpha val="43137"/>
                    </a:srgbClr>
                  </a:outerShdw>
                </a:effectLst>
                <a:latin typeface="Sylfaen" panose="010A0502050306030303" pitchFamily="18" charset="0"/>
              </a:rPr>
              <a:t>დაწესდეს</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ხელისუფლების</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წინასწარი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გაფრთხილების</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აუცილებლობა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თუ</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შეკრება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ხალხის</a:t>
            </a:r>
            <a:r>
              <a:rPr lang="ka-GE" sz="2000" dirty="0">
                <a:effectLst>
                  <a:outerShdw blurRad="38100" dist="38100" dir="2700000" algn="tl">
                    <a:srgbClr val="000000">
                      <a:alpha val="43137"/>
                    </a:srgbClr>
                  </a:outerShdw>
                </a:effectLst>
                <a:latin typeface="Sylfaen" panose="010A0502050306030303" pitchFamily="18" charset="0"/>
              </a:rPr>
              <a:t> ან </a:t>
            </a:r>
            <a:r>
              <a:rPr lang="en-US" sz="2000" dirty="0" err="1">
                <a:effectLst>
                  <a:outerShdw blurRad="38100" dist="38100" dir="2700000" algn="tl">
                    <a:srgbClr val="000000">
                      <a:alpha val="43137"/>
                    </a:srgbClr>
                  </a:outerShdw>
                </a:effectLst>
                <a:latin typeface="Sylfaen" panose="010A0502050306030303" pitchFamily="18" charset="0"/>
              </a:rPr>
              <a:t>ტრანსპორტის</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სამოძრაო</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ადგილას</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იმართება</a:t>
            </a:r>
            <a:r>
              <a:rPr lang="en-US" sz="2000" dirty="0">
                <a:effectLst>
                  <a:outerShdw blurRad="38100" dist="38100" dir="2700000" algn="tl">
                    <a:srgbClr val="000000">
                      <a:alpha val="43137"/>
                    </a:srgbClr>
                  </a:outerShdw>
                </a:effectLst>
                <a:latin typeface="Sylfaen" panose="010A0502050306030303" pitchFamily="18" charset="0"/>
              </a:rPr>
              <a:t>.</a:t>
            </a:r>
          </a:p>
          <a:p>
            <a:pPr algn="just"/>
            <a:r>
              <a:rPr lang="en-US" sz="2000" dirty="0">
                <a:effectLst>
                  <a:outerShdw blurRad="38100" dist="38100" dir="2700000" algn="tl">
                    <a:srgbClr val="000000">
                      <a:alpha val="43137"/>
                    </a:srgbClr>
                  </a:outerShdw>
                </a:effectLst>
                <a:latin typeface="Sylfaen" panose="010A0502050306030303" pitchFamily="18" charset="0"/>
              </a:rPr>
              <a:t>3. </a:t>
            </a:r>
            <a:r>
              <a:rPr lang="ka-GE" sz="2000" dirty="0" smtClean="0">
                <a:effectLst>
                  <a:outerShdw blurRad="38100" dist="38100" dir="2700000" algn="tl">
                    <a:srgbClr val="000000">
                      <a:alpha val="43137"/>
                    </a:srgbClr>
                  </a:outerShdw>
                </a:effectLst>
                <a:latin typeface="Sylfaen" panose="010A0502050306030303" pitchFamily="18" charset="0"/>
              </a:rPr>
              <a:t>  </a:t>
            </a:r>
            <a:r>
              <a:rPr lang="en-US" sz="2000" dirty="0" err="1" smtClean="0">
                <a:effectLst>
                  <a:outerShdw blurRad="38100" dist="38100" dir="2700000" algn="tl">
                    <a:srgbClr val="000000">
                      <a:alpha val="43137"/>
                    </a:srgbClr>
                  </a:outerShdw>
                </a:effectLst>
                <a:latin typeface="Sylfaen" panose="010A0502050306030303" pitchFamily="18" charset="0"/>
              </a:rPr>
              <a:t>ხელისუფლებას</a:t>
            </a:r>
            <a:r>
              <a:rPr lang="en-US" sz="2000" dirty="0" smtClean="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შეუძლია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შეკრების</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შეწყვეტა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მხოლოდ</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იმ</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შემთხვევაში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თუ</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მან</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კანონსაწინააღმდეგო</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ხასიათი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მიიღო</a:t>
            </a:r>
            <a:r>
              <a:rPr lang="en-US" sz="2000" dirty="0">
                <a:effectLst>
                  <a:outerShdw blurRad="38100" dist="38100" dir="2700000" algn="tl">
                    <a:srgbClr val="000000">
                      <a:alpha val="43137"/>
                    </a:srgbClr>
                  </a:outerShdw>
                </a:effectLst>
                <a:latin typeface="Sylfaen" panose="010A0502050306030303" pitchFamily="18" charset="0"/>
              </a:rPr>
              <a:t>.</a:t>
            </a:r>
          </a:p>
          <a:p>
            <a:pPr algn="just">
              <a:lnSpc>
                <a:spcPct val="120000"/>
              </a:lnSpc>
            </a:pPr>
            <a:endParaRPr lang="en-US" sz="2000" dirty="0">
              <a:solidFill>
                <a:schemeClr val="accent5">
                  <a:lumMod val="50000"/>
                </a:schemeClr>
              </a:solidFill>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189702453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80930" y="354396"/>
            <a:ext cx="7582469" cy="882221"/>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500" b="1" dirty="0">
                <a:effectLst>
                  <a:outerShdw blurRad="38100" dist="38100" dir="2700000" algn="tl">
                    <a:srgbClr val="000000">
                      <a:alpha val="43137"/>
                    </a:srgbClr>
                  </a:outerShdw>
                </a:effectLst>
              </a:rPr>
              <a:t>მუხლი 22</a:t>
            </a:r>
            <a:r>
              <a:rPr lang="en-US" sz="2500" b="1" dirty="0">
                <a:effectLst>
                  <a:outerShdw blurRad="38100" dist="38100" dir="2700000" algn="tl">
                    <a:srgbClr val="000000">
                      <a:alpha val="43137"/>
                    </a:srgbClr>
                  </a:outerShdw>
                </a:effectLst>
              </a:rPr>
              <a:t>. </a:t>
            </a:r>
            <a:r>
              <a:rPr lang="ka-GE" sz="2500" b="1" dirty="0">
                <a:effectLst>
                  <a:outerShdw blurRad="38100" dist="38100" dir="2700000" algn="tl">
                    <a:srgbClr val="000000">
                      <a:alpha val="43137"/>
                    </a:srgbClr>
                  </a:outerShdw>
                </a:effectLst>
              </a:rPr>
              <a:t>გაერთიანების თავისუფლება</a:t>
            </a:r>
            <a:endParaRPr lang="en-US" sz="25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2201454"/>
            <a:ext cx="7702548" cy="441524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200" dirty="0">
                <a:effectLst>
                  <a:outerShdw blurRad="38100" dist="38100" dir="2700000" algn="tl">
                    <a:srgbClr val="000000">
                      <a:alpha val="43137"/>
                    </a:srgbClr>
                  </a:outerShdw>
                </a:effectLst>
                <a:latin typeface="Sylfaen" panose="010A0502050306030303" pitchFamily="18" charset="0"/>
              </a:rPr>
              <a:t>1.</a:t>
            </a:r>
            <a:r>
              <a:rPr lang="ka-GE" sz="2200" dirty="0">
                <a:effectLst>
                  <a:outerShdw blurRad="38100" dist="38100" dir="2700000" algn="tl">
                    <a:srgbClr val="000000">
                      <a:alpha val="43137"/>
                    </a:srgbClr>
                  </a:outerShdw>
                </a:effectLst>
                <a:latin typeface="Sylfaen" panose="010A0502050306030303" pitchFamily="18" charset="0"/>
              </a:rPr>
              <a:t> 	</a:t>
            </a:r>
            <a:r>
              <a:rPr lang="ka-GE" sz="2200" dirty="0" smtClean="0">
                <a:effectLst>
                  <a:outerShdw blurRad="38100" dist="38100" dir="2700000" algn="tl">
                    <a:srgbClr val="000000">
                      <a:alpha val="43137"/>
                    </a:srgbClr>
                  </a:outerShdw>
                </a:effectLst>
                <a:latin typeface="Sylfaen" panose="010A0502050306030303" pitchFamily="18" charset="0"/>
              </a:rPr>
              <a:t>გაერთიანების </a:t>
            </a:r>
            <a:r>
              <a:rPr lang="ka-GE" sz="2200" dirty="0">
                <a:effectLst>
                  <a:outerShdw blurRad="38100" dist="38100" dir="2700000" algn="tl">
                    <a:srgbClr val="000000">
                      <a:alpha val="43137"/>
                    </a:srgbClr>
                  </a:outerShdw>
                </a:effectLst>
                <a:latin typeface="Sylfaen" panose="010A0502050306030303" pitchFamily="18" charset="0"/>
              </a:rPr>
              <a:t>თავისუფლება უზრუნველყოფილია.</a:t>
            </a:r>
            <a:endParaRPr lang="en-US" sz="2200" dirty="0">
              <a:effectLst>
                <a:outerShdw blurRad="38100" dist="38100" dir="2700000" algn="tl">
                  <a:srgbClr val="000000">
                    <a:alpha val="43137"/>
                  </a:srgbClr>
                </a:outerShdw>
              </a:effectLst>
              <a:latin typeface="Sylfaen" panose="010A0502050306030303" pitchFamily="18" charset="0"/>
            </a:endParaRPr>
          </a:p>
          <a:p>
            <a:pPr algn="just"/>
            <a:endParaRPr lang="ka-GE" sz="2200" dirty="0" smtClean="0">
              <a:effectLst>
                <a:outerShdw blurRad="38100" dist="38100" dir="2700000" algn="tl">
                  <a:srgbClr val="000000">
                    <a:alpha val="43137"/>
                  </a:srgbClr>
                </a:outerShdw>
              </a:effectLst>
              <a:latin typeface="Sylfaen" panose="010A0502050306030303" pitchFamily="18" charset="0"/>
            </a:endParaRPr>
          </a:p>
          <a:p>
            <a:pPr algn="just"/>
            <a:r>
              <a:rPr lang="ka-GE" sz="2200" dirty="0" smtClean="0">
                <a:effectLst>
                  <a:outerShdw blurRad="38100" dist="38100" dir="2700000" algn="tl">
                    <a:srgbClr val="000000">
                      <a:alpha val="43137"/>
                    </a:srgbClr>
                  </a:outerShdw>
                </a:effectLst>
                <a:latin typeface="Sylfaen" panose="010A0502050306030303" pitchFamily="18" charset="0"/>
              </a:rPr>
              <a:t>2.	</a:t>
            </a:r>
            <a:r>
              <a:rPr lang="en-US" sz="2200" dirty="0" err="1" smtClean="0">
                <a:effectLst>
                  <a:outerShdw blurRad="38100" dist="38100" dir="2700000" algn="tl">
                    <a:srgbClr val="000000">
                      <a:alpha val="43137"/>
                    </a:srgbClr>
                  </a:outerShdw>
                </a:effectLst>
                <a:latin typeface="Sylfaen" panose="010A0502050306030303" pitchFamily="18" charset="0"/>
              </a:rPr>
              <a:t>გაერთიანების</a:t>
            </a:r>
            <a:r>
              <a:rPr lang="en-US" sz="2200" dirty="0" smtClean="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ლიკვიდაცია </a:t>
            </a:r>
            <a:r>
              <a:rPr lang="en-US" sz="2200" dirty="0">
                <a:effectLst>
                  <a:outerShdw blurRad="38100" dist="38100" dir="2700000" algn="tl">
                    <a:srgbClr val="000000">
                      <a:alpha val="43137"/>
                    </a:srgbClr>
                  </a:outerShdw>
                </a:effectLst>
                <a:latin typeface="Sylfaen" panose="010A0502050306030303" pitchFamily="18" charset="0"/>
              </a:rPr>
              <a:t>შეიძლება </a:t>
            </a:r>
            <a:r>
              <a:rPr lang="en-US" sz="2200" dirty="0" err="1">
                <a:effectLst>
                  <a:outerShdw blurRad="38100" dist="38100" dir="2700000" algn="tl">
                    <a:srgbClr val="000000">
                      <a:alpha val="43137"/>
                    </a:srgbClr>
                  </a:outerShdw>
                </a:effectLst>
                <a:latin typeface="Sylfaen" panose="010A0502050306030303" pitchFamily="18" charset="0"/>
              </a:rPr>
              <a:t>მხოლოდ</a:t>
            </a:r>
            <a:r>
              <a:rPr lang="ka-GE" sz="2200" dirty="0">
                <a:effectLst>
                  <a:outerShdw blurRad="38100" dist="38100" dir="2700000" algn="tl">
                    <a:srgbClr val="000000">
                      <a:alpha val="43137"/>
                    </a:srgbClr>
                  </a:outerShdw>
                </a:effectLst>
                <a:latin typeface="Sylfaen" panose="010A0502050306030303" pitchFamily="18" charset="0"/>
              </a:rPr>
              <a:t> ამავე გაერთიანების ან </a:t>
            </a:r>
            <a:r>
              <a:rPr lang="en-US" sz="220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გადაწყვეტილებით</a:t>
            </a:r>
            <a:r>
              <a:rPr lang="en-US" sz="2200" dirty="0">
                <a:effectLst>
                  <a:outerShdw blurRad="38100" dist="38100" dir="2700000" algn="tl">
                    <a:srgbClr val="000000">
                      <a:alpha val="43137"/>
                    </a:srgbClr>
                  </a:outerShdw>
                </a:effectLst>
                <a:latin typeface="Sylfaen" panose="010A0502050306030303" pitchFamily="18" charset="0"/>
              </a:rPr>
              <a:t>, კანონით </a:t>
            </a:r>
            <a:r>
              <a:rPr lang="en-US" sz="2200" dirty="0" err="1">
                <a:effectLst>
                  <a:outerShdw blurRad="38100" dist="38100" dir="2700000" algn="tl">
                    <a:srgbClr val="000000">
                      <a:alpha val="43137"/>
                    </a:srgbClr>
                  </a:outerShdw>
                </a:effectLst>
                <a:latin typeface="Sylfaen" panose="010A0502050306030303" pitchFamily="18" charset="0"/>
              </a:rPr>
              <a:t>განსაზღვრულ</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შემთხვევებში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დადგენილი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წესით</a:t>
            </a:r>
            <a:r>
              <a:rPr lang="en-US" sz="2200" dirty="0">
                <a:effectLst>
                  <a:outerShdw blurRad="38100" dist="38100" dir="2700000" algn="tl">
                    <a:srgbClr val="000000">
                      <a:alpha val="43137"/>
                    </a:srgbClr>
                  </a:outerShdw>
                </a:effectLst>
                <a:latin typeface="Sylfaen" panose="010A0502050306030303" pitchFamily="18" charset="0"/>
              </a:rPr>
              <a:t>.</a:t>
            </a:r>
          </a:p>
          <a:p>
            <a:pPr algn="just"/>
            <a:r>
              <a:rPr lang="ka-GE" sz="2200" dirty="0">
                <a:effectLst>
                  <a:outerShdw blurRad="38100" dist="38100" dir="2700000" algn="tl">
                    <a:srgbClr val="000000">
                      <a:alpha val="43137"/>
                    </a:srgbClr>
                  </a:outerShdw>
                </a:effectLst>
                <a:latin typeface="Sylfaen" panose="010A0502050306030303" pitchFamily="18" charset="0"/>
              </a:rPr>
              <a:t> </a:t>
            </a:r>
            <a:endParaRPr lang="en-US" sz="220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28688551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62994" y="354397"/>
            <a:ext cx="7600406" cy="92576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500" b="1" dirty="0">
                <a:effectLst>
                  <a:outerShdw blurRad="38100" dist="38100" dir="2700000" algn="tl">
                    <a:srgbClr val="000000">
                      <a:alpha val="43137"/>
                    </a:srgbClr>
                  </a:outerShdw>
                </a:effectLst>
              </a:rPr>
              <a:t>მუხლი 23</a:t>
            </a:r>
            <a:r>
              <a:rPr lang="en-US" sz="2500" b="1" dirty="0">
                <a:effectLst>
                  <a:outerShdw blurRad="38100" dist="38100" dir="2700000" algn="tl">
                    <a:srgbClr val="000000">
                      <a:alpha val="43137"/>
                    </a:srgbClr>
                  </a:outerShdw>
                </a:effectLst>
              </a:rPr>
              <a:t>. </a:t>
            </a:r>
            <a:r>
              <a:rPr lang="ka-GE" sz="2500" b="1" dirty="0">
                <a:effectLst>
                  <a:outerShdw blurRad="38100" dist="38100" dir="2700000" algn="tl">
                    <a:srgbClr val="000000">
                      <a:alpha val="43137"/>
                    </a:srgbClr>
                  </a:outerShdw>
                </a:effectLst>
              </a:rPr>
              <a:t>პოლიტიკური პარტიების თავისუფლება</a:t>
            </a:r>
            <a:endParaRPr lang="en-US" sz="25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447800"/>
            <a:ext cx="7702548" cy="534828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850" dirty="0">
                <a:effectLst>
                  <a:outerShdw blurRad="38100" dist="38100" dir="2700000" algn="tl">
                    <a:srgbClr val="000000">
                      <a:alpha val="43137"/>
                    </a:srgbClr>
                  </a:outerShdw>
                </a:effectLst>
                <a:latin typeface="Sylfaen" panose="010A0502050306030303" pitchFamily="18" charset="0"/>
              </a:rPr>
              <a:t>1</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smtClean="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1850" dirty="0" smtClean="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მოქალაქეებს</a:t>
            </a:r>
            <a:r>
              <a:rPr lang="en-US" sz="1850" dirty="0">
                <a:effectLst>
                  <a:outerShdw blurRad="38100" dist="38100" dir="2700000" algn="tl">
                    <a:srgbClr val="000000">
                      <a:alpha val="43137"/>
                    </a:srgbClr>
                  </a:outerShdw>
                </a:effectLst>
                <a:latin typeface="Sylfaen" panose="010A0502050306030303" pitchFamily="18" charset="0"/>
              </a:rPr>
              <a:t> უფლება </a:t>
            </a:r>
            <a:r>
              <a:rPr lang="en-US" sz="1850" dirty="0" err="1">
                <a:effectLst>
                  <a:outerShdw blurRad="38100" dist="38100" dir="2700000" algn="tl">
                    <a:srgbClr val="000000">
                      <a:alpha val="43137"/>
                    </a:srgbClr>
                  </a:outerShdw>
                </a:effectLst>
                <a:latin typeface="Sylfaen" panose="010A0502050306030303" pitchFamily="18" charset="0"/>
              </a:rPr>
              <a:t>აქვთ</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ორგანული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კანონის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შესაბამისად</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შექმნან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პოლიტიკური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პარტია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მონაწილეობა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მიიღონ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საქმიანობაში</a:t>
            </a:r>
            <a:r>
              <a:rPr lang="en-US" sz="1850" dirty="0">
                <a:effectLst>
                  <a:outerShdw blurRad="38100" dist="38100" dir="2700000" algn="tl">
                    <a:srgbClr val="000000">
                      <a:alpha val="43137"/>
                    </a:srgbClr>
                  </a:outerShdw>
                </a:effectLst>
                <a:latin typeface="Sylfaen" panose="010A0502050306030303" pitchFamily="18" charset="0"/>
              </a:rPr>
              <a:t>.</a:t>
            </a:r>
          </a:p>
          <a:p>
            <a:pPr algn="just"/>
            <a:r>
              <a:rPr lang="ka-GE" sz="1850" dirty="0">
                <a:effectLst>
                  <a:outerShdw blurRad="38100" dist="38100" dir="2700000" algn="tl">
                    <a:srgbClr val="000000">
                      <a:alpha val="43137"/>
                    </a:srgbClr>
                  </a:outerShdw>
                </a:effectLst>
                <a:latin typeface="Sylfaen" panose="010A0502050306030303" pitchFamily="18" charset="0"/>
              </a:rPr>
              <a:t>2</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smtClean="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პირ</a:t>
            </a:r>
            <a:r>
              <a:rPr lang="ka-GE" sz="1850" dirty="0">
                <a:effectLst>
                  <a:outerShdw blurRad="38100" dist="38100" dir="2700000" algn="tl">
                    <a:srgbClr val="000000">
                      <a:alpha val="43137"/>
                    </a:srgbClr>
                  </a:outerShdw>
                </a:effectLst>
                <a:latin typeface="Sylfaen" panose="010A0502050306030303" pitchFamily="18" charset="0"/>
              </a:rPr>
              <a:t>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რომელიც</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ჩაირიცხება</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თავდაცვის </a:t>
            </a:r>
            <a:r>
              <a:rPr lang="en-US" sz="1850" dirty="0" err="1">
                <a:effectLst>
                  <a:outerShdw blurRad="38100" dist="38100" dir="2700000" algn="tl">
                    <a:srgbClr val="000000">
                      <a:alpha val="43137"/>
                    </a:srgbClr>
                  </a:outerShdw>
                </a:effectLst>
                <a:latin typeface="Sylfaen" panose="010A0502050306030303" pitchFamily="18" charset="0"/>
              </a:rPr>
              <a:t>ძალების</a:t>
            </a:r>
            <a:r>
              <a:rPr lang="ka-GE" sz="1850" dirty="0">
                <a:effectLst>
                  <a:outerShdw blurRad="38100" dist="38100" dir="2700000" algn="tl">
                    <a:srgbClr val="000000">
                      <a:alpha val="43137"/>
                    </a:srgbClr>
                  </a:outerShdw>
                </a:effectLst>
                <a:latin typeface="Sylfaen" panose="010A0502050306030303" pitchFamily="18" charset="0"/>
              </a:rPr>
              <a:t> ან სახელმწიფო ან საზოგადოებრივი უსაფრთხოების დაცვაზე პასუხისმგებელი ორგანოების </a:t>
            </a:r>
            <a:r>
              <a:rPr lang="en-US" sz="1850" dirty="0" err="1">
                <a:effectLst>
                  <a:outerShdw blurRad="38100" dist="38100" dir="2700000" algn="tl">
                    <a:srgbClr val="000000">
                      <a:alpha val="43137"/>
                    </a:srgbClr>
                  </a:outerShdw>
                </a:effectLst>
                <a:latin typeface="Sylfaen" panose="010A0502050306030303" pitchFamily="18" charset="0"/>
              </a:rPr>
              <a:t>შემადგენლობაში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a:t>
            </a:r>
            <a:r>
              <a:rPr lang="ka-GE" sz="1850" dirty="0">
                <a:effectLst>
                  <a:outerShdw blurRad="38100" dist="38100" dir="2700000" algn="tl">
                    <a:srgbClr val="000000">
                      <a:alpha val="43137"/>
                    </a:srgbClr>
                  </a:outerShdw>
                </a:effectLst>
                <a:latin typeface="Sylfaen" panose="010A0502050306030303" pitchFamily="18" charset="0"/>
              </a:rPr>
              <a:t>ნ</a:t>
            </a:r>
            <a:r>
              <a:rPr lang="en-US" sz="1850" dirty="0" err="1">
                <a:effectLst>
                  <a:outerShdw blurRad="38100" dist="38100" dir="2700000" algn="tl">
                    <a:srgbClr val="000000">
                      <a:alpha val="43137"/>
                    </a:srgbClr>
                  </a:outerShdw>
                </a:effectLst>
                <a:latin typeface="Sylfaen" panose="010A0502050306030303" pitchFamily="18" charset="0"/>
              </a:rPr>
              <a:t>წესდება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მოსამართლედ</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უწყდება </a:t>
            </a:r>
            <a:r>
              <a:rPr lang="en-US" sz="1850" dirty="0" err="1">
                <a:effectLst>
                  <a:outerShdw blurRad="38100" dist="38100" dir="2700000" algn="tl">
                    <a:srgbClr val="000000">
                      <a:alpha val="43137"/>
                    </a:srgbClr>
                  </a:outerShdw>
                </a:effectLst>
                <a:latin typeface="Sylfaen" panose="010A0502050306030303" pitchFamily="18" charset="0"/>
              </a:rPr>
              <a:t>პოლიტიკური</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პარტიის </a:t>
            </a:r>
            <a:r>
              <a:rPr lang="en-US" sz="1850" dirty="0" err="1">
                <a:effectLst>
                  <a:outerShdw blurRad="38100" dist="38100" dir="2700000" algn="tl">
                    <a:srgbClr val="000000">
                      <a:alpha val="43137"/>
                    </a:srgbClr>
                  </a:outerShdw>
                </a:effectLst>
                <a:latin typeface="Sylfaen" panose="010A0502050306030303" pitchFamily="18" charset="0"/>
              </a:rPr>
              <a:t>წევრობა</a:t>
            </a:r>
            <a:r>
              <a:rPr lang="en-US" sz="1850" dirty="0">
                <a:effectLst>
                  <a:outerShdw blurRad="38100" dist="38100" dir="2700000" algn="tl">
                    <a:srgbClr val="000000">
                      <a:alpha val="43137"/>
                    </a:srgbClr>
                  </a:outerShdw>
                </a:effectLst>
                <a:latin typeface="Sylfaen" panose="010A0502050306030303" pitchFamily="18" charset="0"/>
              </a:rPr>
              <a:t>.</a:t>
            </a:r>
          </a:p>
          <a:p>
            <a:pPr algn="just"/>
            <a:r>
              <a:rPr lang="ka-GE" sz="1850" dirty="0">
                <a:effectLst>
                  <a:outerShdw blurRad="38100" dist="38100" dir="2700000" algn="tl">
                    <a:srgbClr val="000000">
                      <a:alpha val="43137"/>
                    </a:srgbClr>
                  </a:outerShdw>
                </a:effectLst>
                <a:latin typeface="Sylfaen" panose="010A0502050306030303" pitchFamily="18" charset="0"/>
              </a:rPr>
              <a:t>3</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smtClean="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დაუშვებელია</a:t>
            </a:r>
            <a:r>
              <a:rPr lang="en-US" sz="1850" dirty="0" smtClean="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ისეთი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პოლიტიკური</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პარტიის </a:t>
            </a:r>
            <a:r>
              <a:rPr lang="en-US" sz="1850" dirty="0" err="1">
                <a:effectLst>
                  <a:outerShdw blurRad="38100" dist="38100" dir="2700000" algn="tl">
                    <a:srgbClr val="000000">
                      <a:alpha val="43137"/>
                    </a:srgbClr>
                  </a:outerShdw>
                </a:effectLst>
                <a:latin typeface="Sylfaen" panose="010A0502050306030303" pitchFamily="18" charset="0"/>
              </a:rPr>
              <a:t>შექმნა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საქმიანობა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რომლის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მიზანია</a:t>
            </a:r>
            <a:r>
              <a:rPr lang="en-US" sz="1850" dirty="0">
                <a:effectLst>
                  <a:outerShdw blurRad="38100" dist="38100" dir="2700000" algn="tl">
                    <a:srgbClr val="000000">
                      <a:alpha val="43137"/>
                    </a:srgbClr>
                  </a:outerShdw>
                </a:effectLst>
                <a:latin typeface="Sylfaen" panose="010A0502050306030303" pitchFamily="18" charset="0"/>
              </a:rPr>
              <a:t> საქართველოს </a:t>
            </a:r>
            <a:r>
              <a:rPr lang="en-US" sz="1850" dirty="0" err="1">
                <a:effectLst>
                  <a:outerShdw blurRad="38100" dist="38100" dir="2700000" algn="tl">
                    <a:srgbClr val="000000">
                      <a:alpha val="43137"/>
                    </a:srgbClr>
                  </a:outerShdw>
                </a:effectLst>
                <a:latin typeface="Sylfaen" panose="010A0502050306030303" pitchFamily="18" charset="0"/>
              </a:rPr>
              <a:t>კონსტიტუციური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წყობილების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დამხობა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ძალადობით</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შეცვლა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ქვეყნის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დამოუკიდებლობის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ხელყოფა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ტერიტორიული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მთლიანობის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დარღვევა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რომელიც</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ეწევა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ომის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ძალადობის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პროპაგანდას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აღვივებს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ეროვნულ</a:t>
            </a:r>
            <a:r>
              <a:rPr lang="en-US" sz="1850" dirty="0">
                <a:effectLst>
                  <a:outerShdw blurRad="38100" dist="38100" dir="2700000" algn="tl">
                    <a:srgbClr val="000000">
                      <a:alpha val="43137"/>
                    </a:srgbClr>
                  </a:outerShdw>
                </a:effectLst>
                <a:latin typeface="Sylfaen" panose="010A0502050306030303" pitchFamily="18" charset="0"/>
              </a:rPr>
              <a:t>, </a:t>
            </a:r>
            <a:r>
              <a:rPr lang="ka-GE" sz="1850" dirty="0">
                <a:effectLst>
                  <a:outerShdw blurRad="38100" dist="38100" dir="2700000" algn="tl">
                    <a:srgbClr val="000000">
                      <a:alpha val="43137"/>
                    </a:srgbClr>
                  </a:outerShdw>
                </a:effectLst>
                <a:latin typeface="Sylfaen" panose="010A0502050306030303" pitchFamily="18" charset="0"/>
              </a:rPr>
              <a:t>ეთნიკურ, </a:t>
            </a:r>
            <a:r>
              <a:rPr lang="en-US" sz="1850" dirty="0" err="1">
                <a:effectLst>
                  <a:outerShdw blurRad="38100" dist="38100" dir="2700000" algn="tl">
                    <a:srgbClr val="000000">
                      <a:alpha val="43137"/>
                    </a:srgbClr>
                  </a:outerShdw>
                </a:effectLst>
                <a:latin typeface="Sylfaen" panose="010A0502050306030303" pitchFamily="18" charset="0"/>
              </a:rPr>
              <a:t>კუთხურ</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რელიგიურ</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ან</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სოციალურ</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შუღლს</a:t>
            </a:r>
            <a:r>
              <a:rPr lang="en-US" sz="1850" dirty="0">
                <a:effectLst>
                  <a:outerShdw blurRad="38100" dist="38100" dir="2700000" algn="tl">
                    <a:srgbClr val="000000">
                      <a:alpha val="43137"/>
                    </a:srgbClr>
                  </a:outerShdw>
                </a:effectLst>
                <a:latin typeface="Sylfaen" panose="010A0502050306030303" pitchFamily="18" charset="0"/>
              </a:rPr>
              <a:t>.</a:t>
            </a:r>
            <a:r>
              <a:rPr lang="ka-GE" sz="1850" dirty="0">
                <a:effectLst>
                  <a:outerShdw blurRad="38100" dist="38100" dir="2700000" algn="tl">
                    <a:srgbClr val="000000">
                      <a:alpha val="43137"/>
                    </a:srgbClr>
                  </a:outerShdw>
                </a:effectLst>
                <a:latin typeface="Sylfaen" panose="010A0502050306030303" pitchFamily="18" charset="0"/>
              </a:rPr>
              <a:t> დაუშვებელია პოლიტიკური პარტიის შექმნა ტერიტორიული ნიშნით.</a:t>
            </a:r>
            <a:endParaRPr lang="en-US" sz="1850" dirty="0">
              <a:effectLst>
                <a:outerShdw blurRad="38100" dist="38100" dir="2700000" algn="tl">
                  <a:srgbClr val="000000">
                    <a:alpha val="43137"/>
                  </a:srgbClr>
                </a:outerShdw>
              </a:effectLst>
              <a:latin typeface="Sylfaen" panose="010A0502050306030303" pitchFamily="18" charset="0"/>
            </a:endParaRPr>
          </a:p>
          <a:p>
            <a:pPr algn="just"/>
            <a:r>
              <a:rPr lang="ka-GE" sz="1850" dirty="0">
                <a:effectLst>
                  <a:outerShdw blurRad="38100" dist="38100" dir="2700000" algn="tl">
                    <a:srgbClr val="000000">
                      <a:alpha val="43137"/>
                    </a:srgbClr>
                  </a:outerShdw>
                </a:effectLst>
                <a:latin typeface="Sylfaen" panose="010A0502050306030303" pitchFamily="18" charset="0"/>
              </a:rPr>
              <a:t>4</a:t>
            </a:r>
            <a:r>
              <a:rPr lang="en-US" sz="1850" dirty="0" smtClean="0">
                <a:effectLst>
                  <a:outerShdw blurRad="38100" dist="38100" dir="2700000" algn="tl">
                    <a:srgbClr val="000000">
                      <a:alpha val="43137"/>
                    </a:srgbClr>
                  </a:outerShdw>
                </a:effectLst>
                <a:latin typeface="Sylfaen" panose="010A0502050306030303" pitchFamily="18" charset="0"/>
              </a:rPr>
              <a:t>.</a:t>
            </a:r>
            <a:r>
              <a:rPr lang="ka-GE" sz="1850" dirty="0" smtClean="0">
                <a:effectLst>
                  <a:outerShdw blurRad="38100" dist="38100" dir="2700000" algn="tl">
                    <a:srgbClr val="000000">
                      <a:alpha val="43137"/>
                    </a:srgbClr>
                  </a:outerShdw>
                </a:effectLst>
                <a:latin typeface="Sylfaen" panose="010A0502050306030303" pitchFamily="18" charset="0"/>
              </a:rPr>
              <a:t> 	</a:t>
            </a:r>
            <a:r>
              <a:rPr lang="en-US" sz="1850" dirty="0" err="1" smtClean="0">
                <a:effectLst>
                  <a:outerShdw blurRad="38100" dist="38100" dir="2700000" algn="tl">
                    <a:srgbClr val="000000">
                      <a:alpha val="43137"/>
                    </a:srgbClr>
                  </a:outerShdw>
                </a:effectLst>
                <a:latin typeface="Sylfaen" panose="010A0502050306030303" pitchFamily="18" charset="0"/>
              </a:rPr>
              <a:t>პოლიტიკურ</a:t>
            </a:r>
            <a:r>
              <a:rPr lang="ka-GE" sz="1850" dirty="0">
                <a:effectLst>
                  <a:outerShdw blurRad="38100" dist="38100" dir="2700000" algn="tl">
                    <a:srgbClr val="000000">
                      <a:alpha val="43137"/>
                    </a:srgbClr>
                  </a:outerShdw>
                </a:effectLst>
                <a:latin typeface="Sylfaen" panose="010A0502050306030303" pitchFamily="18" charset="0"/>
              </a:rPr>
              <a:t>ი პარტიის </a:t>
            </a:r>
            <a:r>
              <a:rPr lang="en-US" sz="1850" dirty="0" err="1">
                <a:effectLst>
                  <a:outerShdw blurRad="38100" dist="38100" dir="2700000" algn="tl">
                    <a:srgbClr val="000000">
                      <a:alpha val="43137"/>
                    </a:srgbClr>
                  </a:outerShdw>
                </a:effectLst>
                <a:latin typeface="Sylfaen" panose="010A0502050306030303" pitchFamily="18" charset="0"/>
              </a:rPr>
              <a:t>აკრძალვა</a:t>
            </a:r>
            <a:r>
              <a:rPr lang="en-US" sz="1850" dirty="0">
                <a:effectLst>
                  <a:outerShdw blurRad="38100" dist="38100" dir="2700000" algn="tl">
                    <a:srgbClr val="000000">
                      <a:alpha val="43137"/>
                    </a:srgbClr>
                  </a:outerShdw>
                </a:effectLst>
                <a:latin typeface="Sylfaen" panose="010A0502050306030303" pitchFamily="18" charset="0"/>
              </a:rPr>
              <a:t> შეიძლება </a:t>
            </a:r>
            <a:r>
              <a:rPr lang="en-US" sz="1850" dirty="0" err="1">
                <a:effectLst>
                  <a:outerShdw blurRad="38100" dist="38100" dir="2700000" algn="tl">
                    <a:srgbClr val="000000">
                      <a:alpha val="43137"/>
                    </a:srgbClr>
                  </a:outerShdw>
                </a:effectLst>
                <a:latin typeface="Sylfaen" panose="010A0502050306030303" pitchFamily="18" charset="0"/>
              </a:rPr>
              <a:t>მხოლოდ</a:t>
            </a:r>
            <a:r>
              <a:rPr lang="ka-GE" sz="1850" dirty="0">
                <a:effectLst>
                  <a:outerShdw blurRad="38100" dist="38100" dir="2700000" algn="tl">
                    <a:srgbClr val="000000">
                      <a:alpha val="43137"/>
                    </a:srgbClr>
                  </a:outerShdw>
                </a:effectLst>
                <a:latin typeface="Sylfaen" panose="010A0502050306030303" pitchFamily="18" charset="0"/>
              </a:rPr>
              <a:t> საკონსტიტუციო </a:t>
            </a:r>
            <a:r>
              <a:rPr lang="en-US" sz="185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გადაწყვეტილებით</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ორგანული</a:t>
            </a:r>
            <a:r>
              <a:rPr lang="en-US" sz="1850" dirty="0">
                <a:effectLst>
                  <a:outerShdw blurRad="38100" dist="38100" dir="2700000" algn="tl">
                    <a:srgbClr val="000000">
                      <a:alpha val="43137"/>
                    </a:srgbClr>
                  </a:outerShdw>
                </a:effectLst>
                <a:latin typeface="Sylfaen" panose="010A0502050306030303" pitchFamily="18" charset="0"/>
              </a:rPr>
              <a:t> კანონით </a:t>
            </a:r>
            <a:r>
              <a:rPr lang="en-US" sz="1850" dirty="0" err="1">
                <a:effectLst>
                  <a:outerShdw blurRad="38100" dist="38100" dir="2700000" algn="tl">
                    <a:srgbClr val="000000">
                      <a:alpha val="43137"/>
                    </a:srgbClr>
                  </a:outerShdw>
                </a:effectLst>
                <a:latin typeface="Sylfaen" panose="010A0502050306030303" pitchFamily="18" charset="0"/>
              </a:rPr>
              <a:t>განსაზღვრულ</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შემთხვევებში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დადგენილი</a:t>
            </a:r>
            <a:r>
              <a:rPr lang="en-US" sz="1850" dirty="0">
                <a:effectLst>
                  <a:outerShdw blurRad="38100" dist="38100" dir="2700000" algn="tl">
                    <a:srgbClr val="000000">
                      <a:alpha val="43137"/>
                    </a:srgbClr>
                  </a:outerShdw>
                </a:effectLst>
                <a:latin typeface="Sylfaen" panose="010A0502050306030303" pitchFamily="18" charset="0"/>
              </a:rPr>
              <a:t> </a:t>
            </a:r>
            <a:r>
              <a:rPr lang="en-US" sz="1850" dirty="0" err="1">
                <a:effectLst>
                  <a:outerShdw blurRad="38100" dist="38100" dir="2700000" algn="tl">
                    <a:srgbClr val="000000">
                      <a:alpha val="43137"/>
                    </a:srgbClr>
                  </a:outerShdw>
                </a:effectLst>
                <a:latin typeface="Sylfaen" panose="010A0502050306030303" pitchFamily="18" charset="0"/>
              </a:rPr>
              <a:t>წესით</a:t>
            </a:r>
            <a:r>
              <a:rPr lang="en-US" sz="185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85726656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80930" y="354396"/>
            <a:ext cx="7582469" cy="777718"/>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effectLst>
                  <a:outerShdw blurRad="38100" dist="38100" dir="2700000" algn="tl">
                    <a:srgbClr val="000000">
                      <a:alpha val="43137"/>
                    </a:srgbClr>
                  </a:outerShdw>
                </a:effectLst>
              </a:rPr>
              <a:t>მუხლი</a:t>
            </a:r>
            <a:r>
              <a:rPr lang="ka-GE" sz="2500" b="1" dirty="0">
                <a:effectLst>
                  <a:outerShdw blurRad="38100" dist="38100" dir="2700000" algn="tl">
                    <a:srgbClr val="000000">
                      <a:alpha val="43137"/>
                    </a:srgbClr>
                  </a:outerShdw>
                </a:effectLst>
              </a:rPr>
              <a:t> </a:t>
            </a:r>
            <a:r>
              <a:rPr lang="ka-GE" sz="2500" b="1" dirty="0" smtClean="0">
                <a:effectLst>
                  <a:outerShdw blurRad="38100" dist="38100" dir="2700000" algn="tl">
                    <a:srgbClr val="000000">
                      <a:alpha val="43137"/>
                    </a:srgbClr>
                  </a:outerShdw>
                </a:effectLst>
              </a:rPr>
              <a:t>24</a:t>
            </a:r>
            <a:r>
              <a:rPr lang="en-US" sz="2500" b="1" dirty="0">
                <a:effectLst>
                  <a:outerShdw blurRad="38100" dist="38100" dir="2700000" algn="tl">
                    <a:srgbClr val="000000">
                      <a:alpha val="43137"/>
                    </a:srgbClr>
                  </a:outerShdw>
                </a:effectLst>
              </a:rPr>
              <a:t>. </a:t>
            </a:r>
            <a:r>
              <a:rPr lang="ka-GE" sz="2500" b="1" dirty="0">
                <a:effectLst>
                  <a:outerShdw blurRad="38100" dist="38100" dir="2700000" algn="tl">
                    <a:srgbClr val="000000">
                      <a:alpha val="43137"/>
                    </a:srgbClr>
                  </a:outerShdw>
                </a:effectLst>
              </a:rPr>
              <a:t>საარჩევნო უფლება</a:t>
            </a:r>
            <a:endParaRPr lang="en-US" sz="25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658031"/>
            <a:ext cx="7702548" cy="5138056"/>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200" dirty="0">
                <a:effectLst>
                  <a:outerShdw blurRad="38100" dist="38100" dir="2700000" algn="tl">
                    <a:srgbClr val="000000">
                      <a:alpha val="43137"/>
                    </a:srgbClr>
                  </a:outerShdw>
                </a:effectLst>
                <a:latin typeface="Sylfaen" panose="010A0502050306030303" pitchFamily="18" charset="0"/>
              </a:rPr>
              <a:t>1.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ყოველ</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მოქალაქეს</a:t>
            </a:r>
            <a:r>
              <a:rPr lang="en-US" sz="2200" dirty="0">
                <a:effectLst>
                  <a:outerShdw blurRad="38100" dist="38100" dir="2700000" algn="tl">
                    <a:srgbClr val="000000">
                      <a:alpha val="43137"/>
                    </a:srgbClr>
                  </a:outerShdw>
                </a:effectLst>
                <a:latin typeface="Sylfaen" panose="010A0502050306030303" pitchFamily="18" charset="0"/>
              </a:rPr>
              <a:t> 18 </a:t>
            </a:r>
            <a:r>
              <a:rPr lang="en-US" sz="2200" dirty="0" err="1">
                <a:effectLst>
                  <a:outerShdw blurRad="38100" dist="38100" dir="2700000" algn="tl">
                    <a:srgbClr val="000000">
                      <a:alpha val="43137"/>
                    </a:srgbClr>
                  </a:outerShdw>
                </a:effectLst>
                <a:latin typeface="Sylfaen" panose="010A0502050306030303" pitchFamily="18" charset="0"/>
              </a:rPr>
              <a:t>წლის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ასაკიდან</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აქვს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რეფერენდუმში</a:t>
            </a:r>
            <a:r>
              <a:rPr lang="en-US" sz="2200" dirty="0">
                <a:effectLst>
                  <a:outerShdw blurRad="38100" dist="38100" dir="2700000" algn="tl">
                    <a:srgbClr val="000000">
                      <a:alpha val="43137"/>
                    </a:srgbClr>
                  </a:outerShdw>
                </a:effectLst>
                <a:latin typeface="Sylfaen" panose="010A0502050306030303" pitchFamily="18" charset="0"/>
              </a:rPr>
              <a:t>, სახელმწიფო</a:t>
            </a:r>
            <a:r>
              <a:rPr lang="ka-GE" sz="2200" dirty="0">
                <a:effectLst>
                  <a:outerShdw blurRad="38100" dist="38100" dir="2700000" algn="tl">
                    <a:srgbClr val="000000">
                      <a:alpha val="43137"/>
                    </a:srgbClr>
                  </a:outerShdw>
                </a:effectLst>
                <a:latin typeface="Sylfaen" panose="010A0502050306030303" pitchFamily="18" charset="0"/>
              </a:rPr>
              <a:t>, ავტონომიური რესპუბლიკისა </a:t>
            </a:r>
            <a:r>
              <a:rPr lang="en-US" sz="2200" dirty="0" err="1">
                <a:effectLst>
                  <a:outerShdw blurRad="38100" dist="38100" dir="2700000" algn="tl">
                    <a:srgbClr val="000000">
                      <a:alpha val="43137"/>
                    </a:srgbClr>
                  </a:outerShdw>
                </a:effectLst>
                <a:latin typeface="Sylfaen" panose="010A0502050306030303" pitchFamily="18" charset="0"/>
              </a:rPr>
              <a:t>და</a:t>
            </a:r>
            <a:r>
              <a:rPr lang="ka-GE" sz="2200" dirty="0">
                <a:effectLst>
                  <a:outerShdw blurRad="38100" dist="38100" dir="2700000" algn="tl">
                    <a:srgbClr val="000000">
                      <a:alpha val="43137"/>
                    </a:srgbClr>
                  </a:outerShdw>
                </a:effectLst>
                <a:latin typeface="Sylfaen" panose="010A0502050306030303" pitchFamily="18" charset="0"/>
              </a:rPr>
              <a:t> ადგილობრივი </a:t>
            </a:r>
            <a:r>
              <a:rPr lang="en-US" sz="2200" dirty="0" err="1">
                <a:effectLst>
                  <a:outerShdw blurRad="38100" dist="38100" dir="2700000" algn="tl">
                    <a:srgbClr val="000000">
                      <a:alpha val="43137"/>
                    </a:srgbClr>
                  </a:outerShdw>
                </a:effectLst>
                <a:latin typeface="Sylfaen" panose="010A0502050306030303" pitchFamily="18" charset="0"/>
              </a:rPr>
              <a:t>თვითმმართველობის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ორგანოების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არჩევნებში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მონაწილეობის</a:t>
            </a:r>
            <a:r>
              <a:rPr lang="en-US" sz="2200" dirty="0">
                <a:effectLst>
                  <a:outerShdw blurRad="38100" dist="38100" dir="2700000" algn="tl">
                    <a:srgbClr val="000000">
                      <a:alpha val="43137"/>
                    </a:srgbClr>
                  </a:outerShdw>
                </a:effectLst>
                <a:latin typeface="Sylfaen" panose="010A0502050306030303" pitchFamily="18" charset="0"/>
              </a:rPr>
              <a:t> უფლება. </a:t>
            </a:r>
            <a:r>
              <a:rPr lang="en-US" sz="2200" dirty="0" err="1">
                <a:effectLst>
                  <a:outerShdw blurRad="38100" dist="38100" dir="2700000" algn="tl">
                    <a:srgbClr val="000000">
                      <a:alpha val="43137"/>
                    </a:srgbClr>
                  </a:outerShdw>
                </a:effectLst>
                <a:latin typeface="Sylfaen" panose="010A0502050306030303" pitchFamily="18" charset="0"/>
              </a:rPr>
              <a:t>უზრუნველყოფილია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ამომრჩევლის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ნების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თავისუფალი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გამოვლ</a:t>
            </a:r>
            <a:r>
              <a:rPr lang="ka-GE" sz="2200" dirty="0">
                <a:effectLst>
                  <a:outerShdw blurRad="38100" dist="38100" dir="2700000" algn="tl">
                    <a:srgbClr val="000000">
                      <a:alpha val="43137"/>
                    </a:srgbClr>
                  </a:outerShdw>
                </a:effectLst>
                <a:latin typeface="Sylfaen" panose="010A0502050306030303" pitchFamily="18" charset="0"/>
              </a:rPr>
              <a:t>ენა</a:t>
            </a:r>
            <a:r>
              <a:rPr lang="en-US" sz="2200" dirty="0">
                <a:effectLst>
                  <a:outerShdw blurRad="38100" dist="38100" dir="2700000" algn="tl">
                    <a:srgbClr val="000000">
                      <a:alpha val="43137"/>
                    </a:srgbClr>
                  </a:outerShdw>
                </a:effectLst>
                <a:latin typeface="Sylfaen" panose="010A0502050306030303" pitchFamily="18" charset="0"/>
              </a:rPr>
              <a:t>.</a:t>
            </a:r>
          </a:p>
          <a:p>
            <a:pPr algn="just"/>
            <a:r>
              <a:rPr lang="en-US" sz="2200" dirty="0">
                <a:effectLst>
                  <a:outerShdw blurRad="38100" dist="38100" dir="2700000" algn="tl">
                    <a:srgbClr val="000000">
                      <a:alpha val="43137"/>
                    </a:srgbClr>
                  </a:outerShdw>
                </a:effectLst>
                <a:latin typeface="Sylfaen" panose="010A0502050306030303" pitchFamily="18" charset="0"/>
              </a:rPr>
              <a:t>2.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არჩევნებსა</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რეფერენდუმში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მონაწილეობის</a:t>
            </a:r>
            <a:r>
              <a:rPr lang="en-US" sz="2200" dirty="0">
                <a:effectLst>
                  <a:outerShdw blurRad="38100" dist="38100" dir="2700000" algn="tl">
                    <a:srgbClr val="000000">
                      <a:alpha val="43137"/>
                    </a:srgbClr>
                  </a:outerShdw>
                </a:effectLst>
                <a:latin typeface="Sylfaen" panose="010A0502050306030303" pitchFamily="18" charset="0"/>
              </a:rPr>
              <a:t> უფლება </a:t>
            </a:r>
            <a:r>
              <a:rPr lang="en-US" sz="2200" dirty="0" err="1">
                <a:effectLst>
                  <a:outerShdw blurRad="38100" dist="38100" dir="2700000" algn="tl">
                    <a:srgbClr val="000000">
                      <a:alpha val="43137"/>
                    </a:srgbClr>
                  </a:outerShdw>
                </a:effectLst>
                <a:latin typeface="Sylfaen" panose="010A0502050306030303" pitchFamily="18" charset="0"/>
              </a:rPr>
              <a:t>არა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აქვს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მოქალაქეს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რომელიც</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განაჩენით</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განსაკუთრებით მძიმე </a:t>
            </a:r>
            <a:r>
              <a:rPr lang="ka-GE" sz="2200" strike="sngStrike" dirty="0">
                <a:solidFill>
                  <a:srgbClr val="00B0F0"/>
                </a:solidFill>
                <a:effectLst>
                  <a:outerShdw blurRad="38100" dist="38100" dir="2700000" algn="tl">
                    <a:srgbClr val="000000">
                      <a:alpha val="43137"/>
                    </a:srgbClr>
                  </a:outerShdw>
                </a:effectLst>
                <a:latin typeface="Sylfaen" panose="010A0502050306030303" pitchFamily="18" charset="0"/>
              </a:rPr>
              <a:t>განზრახი</a:t>
            </a:r>
            <a:r>
              <a:rPr lang="ka-GE" sz="2200" dirty="0">
                <a:effectLst>
                  <a:outerShdw blurRad="38100" dist="38100" dir="2700000" algn="tl">
                    <a:srgbClr val="000000">
                      <a:alpha val="43137"/>
                    </a:srgbClr>
                  </a:outerShdw>
                </a:effectLst>
                <a:latin typeface="Sylfaen" panose="010A0502050306030303" pitchFamily="18" charset="0"/>
              </a:rPr>
              <a:t> დანაშაულისთვის </a:t>
            </a:r>
            <a:r>
              <a:rPr lang="en-US" sz="2200" dirty="0" err="1">
                <a:effectLst>
                  <a:outerShdw blurRad="38100" dist="38100" dir="2700000" algn="tl">
                    <a:srgbClr val="000000">
                      <a:alpha val="43137"/>
                    </a:srgbClr>
                  </a:outerShdw>
                </a:effectLst>
                <a:latin typeface="Sylfaen" panose="010A0502050306030303" pitchFamily="18" charset="0"/>
              </a:rPr>
              <a:t>იმყოფება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სასჯელის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აღსრულების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დაწესებულებაში</a:t>
            </a:r>
            <a:r>
              <a:rPr lang="ka-GE" sz="2200" dirty="0">
                <a:effectLst>
                  <a:outerShdw blurRad="38100" dist="38100" dir="2700000" algn="tl">
                    <a:srgbClr val="000000">
                      <a:alpha val="43137"/>
                    </a:srgbClr>
                  </a:outerShdw>
                </a:effectLst>
                <a:latin typeface="Sylfaen" panose="010A0502050306030303" pitchFamily="18" charset="0"/>
              </a:rPr>
              <a:t> ან სასამართლოს გადაწყვეტილებით ცნობილია მხარდაჭერის მიმღებად და მოთავსებულია შესაბამის სტაციონარულ სამედიცინო დაწესებულებაში</a:t>
            </a:r>
            <a:r>
              <a:rPr lang="en-US" sz="220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028849601"/>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36868" y="354397"/>
            <a:ext cx="7626531" cy="890930"/>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500" b="1" dirty="0">
                <a:effectLst>
                  <a:outerShdw blurRad="38100" dist="38100" dir="2700000" algn="tl">
                    <a:srgbClr val="000000">
                      <a:alpha val="43137"/>
                    </a:srgbClr>
                  </a:outerShdw>
                </a:effectLst>
              </a:rPr>
              <a:t>მუხლი 25</a:t>
            </a:r>
            <a:r>
              <a:rPr lang="en-US" sz="2500" b="1" dirty="0">
                <a:effectLst>
                  <a:outerShdw blurRad="38100" dist="38100" dir="2700000" algn="tl">
                    <a:srgbClr val="000000">
                      <a:alpha val="43137"/>
                    </a:srgbClr>
                  </a:outerShdw>
                </a:effectLst>
              </a:rPr>
              <a:t>. </a:t>
            </a:r>
            <a:r>
              <a:rPr lang="ka-GE" sz="2500" b="1" dirty="0">
                <a:effectLst>
                  <a:outerShdw blurRad="38100" dist="38100" dir="2700000" algn="tl">
                    <a:srgbClr val="000000">
                      <a:alpha val="43137"/>
                    </a:srgbClr>
                  </a:outerShdw>
                </a:effectLst>
              </a:rPr>
              <a:t>საჯარო თანამდებობის დაკავების უფლება</a:t>
            </a:r>
            <a:endParaRPr lang="en-US" sz="25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2203268"/>
            <a:ext cx="7702548" cy="4413431"/>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200" dirty="0">
                <a:effectLst>
                  <a:outerShdw blurRad="38100" dist="38100" dir="2700000" algn="tl">
                    <a:srgbClr val="000000">
                      <a:alpha val="43137"/>
                    </a:srgbClr>
                  </a:outerShdw>
                </a:effectLst>
                <a:latin typeface="Sylfaen" panose="010A0502050306030303" pitchFamily="18" charset="0"/>
              </a:rPr>
              <a:t>1.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ყოველ</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მოქალაქეს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აქვს</a:t>
            </a:r>
            <a:r>
              <a:rPr lang="en-US" sz="2200" dirty="0">
                <a:effectLst>
                  <a:outerShdw blurRad="38100" dist="38100" dir="2700000" algn="tl">
                    <a:srgbClr val="000000">
                      <a:alpha val="43137"/>
                    </a:srgbClr>
                  </a:outerShdw>
                </a:effectLst>
                <a:latin typeface="Sylfaen" panose="010A0502050306030303" pitchFamily="18" charset="0"/>
              </a:rPr>
              <a:t> უფლება </a:t>
            </a:r>
            <a:r>
              <a:rPr lang="en-US" sz="2200" dirty="0" err="1">
                <a:effectLst>
                  <a:outerShdw blurRad="38100" dist="38100" dir="2700000" algn="tl">
                    <a:srgbClr val="000000">
                      <a:alpha val="43137"/>
                    </a:srgbClr>
                  </a:outerShdw>
                </a:effectLst>
                <a:latin typeface="Sylfaen" panose="010A0502050306030303" pitchFamily="18" charset="0"/>
              </a:rPr>
              <a:t>დაიკავოს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ნებისმიერი</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საჯარო </a:t>
            </a:r>
            <a:r>
              <a:rPr lang="en-US" sz="2200" dirty="0" err="1">
                <a:effectLst>
                  <a:outerShdw blurRad="38100" dist="38100" dir="2700000" algn="tl">
                    <a:srgbClr val="000000">
                      <a:alpha val="43137"/>
                    </a:srgbClr>
                  </a:outerShdw>
                </a:effectLst>
                <a:latin typeface="Sylfaen" panose="010A0502050306030303" pitchFamily="18" charset="0"/>
              </a:rPr>
              <a:t>თანამდებობა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თუ</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იგი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აკმაყოფილებს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კანონმდებლობით</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დადგენილ</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მოთხოვნებს</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საჯარო </a:t>
            </a:r>
            <a:r>
              <a:rPr lang="en-US" sz="2200" dirty="0" err="1">
                <a:effectLst>
                  <a:outerShdw blurRad="38100" dist="38100" dir="2700000" algn="tl">
                    <a:srgbClr val="000000">
                      <a:alpha val="43137"/>
                    </a:srgbClr>
                  </a:outerShdw>
                </a:effectLst>
                <a:latin typeface="Sylfaen" panose="010A0502050306030303" pitchFamily="18" charset="0"/>
              </a:rPr>
              <a:t>სამსახურის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პირობები</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განისაზღვრება</a:t>
            </a:r>
            <a:r>
              <a:rPr lang="en-US" sz="2200" dirty="0">
                <a:effectLst>
                  <a:outerShdw blurRad="38100" dist="38100" dir="2700000" algn="tl">
                    <a:srgbClr val="000000">
                      <a:alpha val="43137"/>
                    </a:srgbClr>
                  </a:outerShdw>
                </a:effectLst>
                <a:latin typeface="Sylfaen" panose="010A0502050306030303" pitchFamily="18" charset="0"/>
              </a:rPr>
              <a:t> კანონით.</a:t>
            </a:r>
          </a:p>
          <a:p>
            <a:pPr algn="just"/>
            <a:r>
              <a:rPr lang="ka-GE" sz="2200" dirty="0">
                <a:effectLst>
                  <a:outerShdw blurRad="38100" dist="38100" dir="2700000" algn="tl">
                    <a:srgbClr val="000000">
                      <a:alpha val="43137"/>
                    </a:srgbClr>
                  </a:outerShdw>
                </a:effectLst>
                <a:latin typeface="Sylfaen" panose="010A0502050306030303" pitchFamily="18" charset="0"/>
              </a:rPr>
              <a:t>2</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პრეზიდენტის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პრემიერ-მინისტრის</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ან </a:t>
            </a:r>
            <a:r>
              <a:rPr lang="en-US" sz="2200" dirty="0" err="1">
                <a:effectLst>
                  <a:outerShdw blurRad="38100" dist="38100" dir="2700000" algn="tl">
                    <a:srgbClr val="000000">
                      <a:alpha val="43137"/>
                    </a:srgbClr>
                  </a:outerShdw>
                </a:effectLst>
                <a:latin typeface="Sylfaen" panose="010A0502050306030303" pitchFamily="18" charset="0"/>
              </a:rPr>
              <a:t>პარლამენტის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თავმჯდომარის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თანამდებობა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არ</a:t>
            </a:r>
            <a:r>
              <a:rPr lang="en-US" sz="2200" dirty="0">
                <a:effectLst>
                  <a:outerShdw blurRad="38100" dist="38100" dir="2700000" algn="tl">
                    <a:srgbClr val="000000">
                      <a:alpha val="43137"/>
                    </a:srgbClr>
                  </a:outerShdw>
                </a:effectLst>
                <a:latin typeface="Sylfaen" panose="010A0502050306030303" pitchFamily="18" charset="0"/>
              </a:rPr>
              <a:t> შეიძლება </a:t>
            </a:r>
            <a:r>
              <a:rPr lang="en-US" sz="2200" dirty="0" err="1">
                <a:effectLst>
                  <a:outerShdw blurRad="38100" dist="38100" dir="2700000" algn="tl">
                    <a:srgbClr val="000000">
                      <a:alpha val="43137"/>
                    </a:srgbClr>
                  </a:outerShdw>
                </a:effectLst>
                <a:latin typeface="Sylfaen" panose="010A0502050306030303" pitchFamily="18" charset="0"/>
              </a:rPr>
              <a:t>ეკავოს</a:t>
            </a:r>
            <a:r>
              <a:rPr lang="en-US" sz="2200" dirty="0">
                <a:effectLst>
                  <a:outerShdw blurRad="38100" dist="38100" dir="2700000" algn="tl">
                    <a:srgbClr val="000000">
                      <a:alpha val="43137"/>
                    </a:srgbClr>
                  </a:outerShdw>
                </a:effectLst>
                <a:latin typeface="Sylfaen" panose="010A0502050306030303" pitchFamily="18" charset="0"/>
              </a:rPr>
              <a:t> საქართველოს </a:t>
            </a:r>
            <a:r>
              <a:rPr lang="en-US" sz="2200" dirty="0" err="1">
                <a:effectLst>
                  <a:outerShdw blurRad="38100" dist="38100" dir="2700000" algn="tl">
                    <a:srgbClr val="000000">
                      <a:alpha val="43137"/>
                    </a:srgbClr>
                  </a:outerShdw>
                </a:effectLst>
                <a:latin typeface="Sylfaen" panose="010A0502050306030303" pitchFamily="18" charset="0"/>
              </a:rPr>
              <a:t>მოქალაქეს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რომელიც</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იმავდროულად</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სხვა სახელმწიფოს </a:t>
            </a:r>
            <a:r>
              <a:rPr lang="en-US" sz="2200" dirty="0" err="1">
                <a:effectLst>
                  <a:outerShdw blurRad="38100" dist="38100" dir="2700000" algn="tl">
                    <a:srgbClr val="000000">
                      <a:alpha val="43137"/>
                    </a:srgbClr>
                  </a:outerShdw>
                </a:effectLst>
                <a:latin typeface="Sylfaen" panose="010A0502050306030303" pitchFamily="18" charset="0"/>
              </a:rPr>
              <a:t>მოქალაქეა</a:t>
            </a:r>
            <a:r>
              <a:rPr lang="en-US" sz="2200" dirty="0">
                <a:effectLst>
                  <a:outerShdw blurRad="38100" dist="38100" dir="2700000" algn="tl">
                    <a:srgbClr val="000000">
                      <a:alpha val="43137"/>
                    </a:srgbClr>
                  </a:outerShdw>
                </a:effectLst>
                <a:latin typeface="Sylfaen" panose="010A0502050306030303" pitchFamily="18" charset="0"/>
              </a:rPr>
              <a:t>.</a:t>
            </a:r>
          </a:p>
        </p:txBody>
      </p:sp>
      <p:sp>
        <p:nvSpPr>
          <p:cNvPr id="7" name="Slide Number Placeholder 6"/>
          <p:cNvSpPr>
            <a:spLocks noGrp="1"/>
          </p:cNvSpPr>
          <p:nvPr>
            <p:ph type="sldNum" sz="quarter" idx="12"/>
          </p:nvPr>
        </p:nvSpPr>
        <p:spPr>
          <a:xfrm>
            <a:off x="11487150" y="6251575"/>
            <a:ext cx="361950" cy="365125"/>
          </a:xfrm>
        </p:spPr>
        <p:txBody>
          <a:bodyPr/>
          <a:lstStyle/>
          <a:p>
            <a:fld id="{18DBA4BD-F313-4FE9-B5F6-F565962CF966}" type="slidenum">
              <a:rPr lang="en-US" sz="3200" smtClean="0">
                <a:solidFill>
                  <a:schemeClr val="bg1"/>
                </a:solidFill>
                <a:latin typeface="Bodoni Poster" panose="02070A04080905020204" pitchFamily="18" charset="0"/>
              </a:rPr>
              <a:t>29</a:t>
            </a:fld>
            <a:endParaRPr lang="en-US" sz="3200" dirty="0">
              <a:solidFill>
                <a:schemeClr val="bg1"/>
              </a:solidFill>
              <a:latin typeface="Bodoni Poster" panose="02070A04080905020204"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960701980"/>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54286" y="354396"/>
            <a:ext cx="7741920" cy="847387"/>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ka-GE" sz="2200" b="1" dirty="0" smtClean="0">
                <a:solidFill>
                  <a:schemeClr val="bg1"/>
                </a:solidFill>
                <a:effectLst>
                  <a:outerShdw blurRad="38100" dist="38100" dir="2700000" algn="tl">
                    <a:srgbClr val="000000">
                      <a:alpha val="43137"/>
                    </a:srgbClr>
                  </a:outerShdw>
                </a:effectLst>
              </a:rPr>
              <a:t>თავი პირველი. ზოგადი დებულებები. </a:t>
            </a:r>
          </a:p>
          <a:p>
            <a:pPr algn="ctr"/>
            <a:endParaRPr lang="ka-GE" sz="900" b="1" dirty="0" smtClean="0">
              <a:solidFill>
                <a:schemeClr val="bg1"/>
              </a:solidFill>
              <a:effectLst>
                <a:outerShdw blurRad="38100" dist="38100" dir="2700000" algn="tl">
                  <a:srgbClr val="000000">
                    <a:alpha val="43137"/>
                  </a:srgbClr>
                </a:outerShdw>
              </a:effectLst>
            </a:endParaRPr>
          </a:p>
          <a:p>
            <a:pPr algn="ctr"/>
            <a:r>
              <a:rPr lang="ka-GE" sz="2200" b="1" dirty="0" smtClean="0">
                <a:solidFill>
                  <a:schemeClr val="bg1"/>
                </a:solidFill>
                <a:effectLst>
                  <a:outerShdw blurRad="38100" dist="38100" dir="2700000" algn="tl">
                    <a:srgbClr val="000000">
                      <a:alpha val="43137"/>
                    </a:srgbClr>
                  </a:outerShdw>
                </a:effectLst>
              </a:rPr>
              <a:t>მუხლი 1. სახელმწიფო სუვერენიტეტი</a:t>
            </a:r>
            <a:endParaRPr lang="ka-GE" sz="2200" b="1" dirty="0">
              <a:solidFill>
                <a:schemeClr val="bg1"/>
              </a:solidFill>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404257"/>
            <a:ext cx="7702548" cy="457161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050" dirty="0" smtClean="0">
                <a:effectLst>
                  <a:outerShdw blurRad="38100" dist="38100" dir="2700000" algn="tl">
                    <a:srgbClr val="000000">
                      <a:alpha val="43137"/>
                    </a:srgbClr>
                  </a:outerShdw>
                </a:effectLst>
                <a:latin typeface="Sylfaen" panose="010A0502050306030303" pitchFamily="18" charset="0"/>
              </a:rPr>
              <a:t>1.</a:t>
            </a:r>
            <a:r>
              <a:rPr lang="ka-GE" sz="2050" dirty="0" smtClean="0">
                <a:effectLst>
                  <a:outerShdw blurRad="38100" dist="38100" dir="2700000" algn="tl">
                    <a:srgbClr val="000000">
                      <a:alpha val="43137"/>
                    </a:srgbClr>
                  </a:outerShdw>
                </a:effectLst>
                <a:latin typeface="Sylfaen" panose="010A0502050306030303" pitchFamily="18" charset="0"/>
              </a:rPr>
              <a:t>	</a:t>
            </a:r>
            <a:r>
              <a:rPr lang="en-US" sz="2050" dirty="0" err="1" smtClean="0">
                <a:effectLst>
                  <a:outerShdw blurRad="38100" dist="38100" dir="2700000" algn="tl">
                    <a:srgbClr val="000000">
                      <a:alpha val="43137"/>
                    </a:srgbClr>
                  </a:outerShdw>
                </a:effectLst>
                <a:latin typeface="Sylfaen" panose="010A0502050306030303" pitchFamily="18" charset="0"/>
              </a:rPr>
              <a:t>საქართველო</a:t>
            </a:r>
            <a:r>
              <a:rPr lang="en-US" sz="2050" dirty="0" smtClean="0">
                <a:effectLst>
                  <a:outerShdw blurRad="38100" dist="38100" dir="2700000" algn="tl">
                    <a:srgbClr val="000000">
                      <a:alpha val="43137"/>
                    </a:srgbClr>
                  </a:outerShdw>
                </a:effectLst>
                <a:latin typeface="Sylfaen" panose="010A0502050306030303" pitchFamily="18" charset="0"/>
              </a:rPr>
              <a:t> </a:t>
            </a:r>
            <a:r>
              <a:rPr lang="en-US" sz="2050" dirty="0">
                <a:effectLst>
                  <a:outerShdw blurRad="38100" dist="38100" dir="2700000" algn="tl">
                    <a:srgbClr val="000000">
                      <a:alpha val="43137"/>
                    </a:srgbClr>
                  </a:outerShdw>
                </a:effectLst>
                <a:latin typeface="Sylfaen" panose="010A0502050306030303" pitchFamily="18" charset="0"/>
              </a:rPr>
              <a:t>არის </a:t>
            </a:r>
            <a:r>
              <a:rPr lang="en-US" sz="2050" dirty="0" err="1">
                <a:effectLst>
                  <a:outerShdw blurRad="38100" dist="38100" dir="2700000" algn="tl">
                    <a:srgbClr val="000000">
                      <a:alpha val="43137"/>
                    </a:srgbClr>
                  </a:outerShdw>
                </a:effectLst>
                <a:latin typeface="Sylfaen" panose="010A0502050306030303" pitchFamily="18" charset="0"/>
              </a:rPr>
              <a:t>დამოუკიდებელი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ერთიანი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განუყოფელი</a:t>
            </a:r>
            <a:r>
              <a:rPr lang="en-US" sz="2050" dirty="0">
                <a:effectLst>
                  <a:outerShdw blurRad="38100" dist="38100" dir="2700000" algn="tl">
                    <a:srgbClr val="000000">
                      <a:alpha val="43137"/>
                    </a:srgbClr>
                  </a:outerShdw>
                </a:effectLst>
                <a:latin typeface="Sylfaen" panose="010A0502050306030303" pitchFamily="18" charset="0"/>
              </a:rPr>
              <a:t> სახელმწიფო, </a:t>
            </a:r>
            <a:r>
              <a:rPr lang="en-US" sz="2050" dirty="0" err="1">
                <a:effectLst>
                  <a:outerShdw blurRad="38100" dist="38100" dir="2700000" algn="tl">
                    <a:srgbClr val="000000">
                      <a:alpha val="43137"/>
                    </a:srgbClr>
                  </a:outerShdw>
                </a:effectLst>
                <a:latin typeface="Sylfaen" panose="010A0502050306030303" pitchFamily="18" charset="0"/>
              </a:rPr>
              <a:t>რაც</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დადასტურებულია</a:t>
            </a:r>
            <a:r>
              <a:rPr lang="en-US" sz="2050" dirty="0">
                <a:effectLst>
                  <a:outerShdw blurRad="38100" dist="38100" dir="2700000" algn="tl">
                    <a:srgbClr val="000000">
                      <a:alpha val="43137"/>
                    </a:srgbClr>
                  </a:outerShdw>
                </a:effectLst>
                <a:latin typeface="Sylfaen" panose="010A0502050306030303" pitchFamily="18" charset="0"/>
              </a:rPr>
              <a:t> 1991 </a:t>
            </a:r>
            <a:r>
              <a:rPr lang="en-US" sz="2050" dirty="0" err="1">
                <a:effectLst>
                  <a:outerShdw blurRad="38100" dist="38100" dir="2700000" algn="tl">
                    <a:srgbClr val="000000">
                      <a:alpha val="43137"/>
                    </a:srgbClr>
                  </a:outerShdw>
                </a:effectLst>
                <a:latin typeface="Sylfaen" panose="010A0502050306030303" pitchFamily="18" charset="0"/>
              </a:rPr>
              <a:t>წლის</a:t>
            </a:r>
            <a:r>
              <a:rPr lang="en-US" sz="2050" dirty="0">
                <a:effectLst>
                  <a:outerShdw blurRad="38100" dist="38100" dir="2700000" algn="tl">
                    <a:srgbClr val="000000">
                      <a:alpha val="43137"/>
                    </a:srgbClr>
                  </a:outerShdw>
                </a:effectLst>
                <a:latin typeface="Sylfaen" panose="010A0502050306030303" pitchFamily="18" charset="0"/>
              </a:rPr>
              <a:t> 31 </a:t>
            </a:r>
            <a:r>
              <a:rPr lang="en-US" sz="2050" dirty="0" err="1">
                <a:effectLst>
                  <a:outerShdw blurRad="38100" dist="38100" dir="2700000" algn="tl">
                    <a:srgbClr val="000000">
                      <a:alpha val="43137"/>
                    </a:srgbClr>
                  </a:outerShdw>
                </a:effectLst>
                <a:latin typeface="Sylfaen" panose="010A0502050306030303" pitchFamily="18" charset="0"/>
              </a:rPr>
              <a:t>მარტს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ქვეყნის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მთელ</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ტერიტორიაზე</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მათ</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შორის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აფხაზეთის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ასსრ-ში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ყოფილ</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სამხრეთ</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ოსეთის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ავტონომიურ</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ოლქში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ჩატარებული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რეფერენდუმით</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a:t>
            </a:r>
            <a:r>
              <a:rPr lang="en-US" sz="2050" dirty="0">
                <a:effectLst>
                  <a:outerShdw blurRad="38100" dist="38100" dir="2700000" algn="tl">
                    <a:srgbClr val="000000">
                      <a:alpha val="43137"/>
                    </a:srgbClr>
                  </a:outerShdw>
                </a:effectLst>
                <a:latin typeface="Sylfaen" panose="010A0502050306030303" pitchFamily="18" charset="0"/>
              </a:rPr>
              <a:t> 1991 </a:t>
            </a:r>
            <a:r>
              <a:rPr lang="en-US" sz="2050" dirty="0" err="1">
                <a:effectLst>
                  <a:outerShdw blurRad="38100" dist="38100" dir="2700000" algn="tl">
                    <a:srgbClr val="000000">
                      <a:alpha val="43137"/>
                    </a:srgbClr>
                  </a:outerShdw>
                </a:effectLst>
                <a:latin typeface="Sylfaen" panose="010A0502050306030303" pitchFamily="18" charset="0"/>
              </a:rPr>
              <a:t>წლის</a:t>
            </a:r>
            <a:r>
              <a:rPr lang="en-US" sz="2050" dirty="0">
                <a:effectLst>
                  <a:outerShdw blurRad="38100" dist="38100" dir="2700000" algn="tl">
                    <a:srgbClr val="000000">
                      <a:alpha val="43137"/>
                    </a:srgbClr>
                  </a:outerShdw>
                </a:effectLst>
                <a:latin typeface="Sylfaen" panose="010A0502050306030303" pitchFamily="18" charset="0"/>
              </a:rPr>
              <a:t> 9 </a:t>
            </a:r>
            <a:r>
              <a:rPr lang="en-US" sz="2050" dirty="0" err="1">
                <a:effectLst>
                  <a:outerShdw blurRad="38100" dist="38100" dir="2700000" algn="tl">
                    <a:srgbClr val="000000">
                      <a:alpha val="43137"/>
                    </a:srgbClr>
                  </a:outerShdw>
                </a:effectLst>
                <a:latin typeface="Sylfaen" panose="010A0502050306030303" pitchFamily="18" charset="0"/>
              </a:rPr>
              <a:t>აპრილის</a:t>
            </a:r>
            <a:r>
              <a:rPr lang="en-US" sz="2050" dirty="0">
                <a:effectLst>
                  <a:outerShdw blurRad="38100" dist="38100" dir="2700000" algn="tl">
                    <a:srgbClr val="000000">
                      <a:alpha val="43137"/>
                    </a:srgbClr>
                  </a:outerShdw>
                </a:effectLst>
                <a:latin typeface="Sylfaen" panose="010A0502050306030303" pitchFamily="18" charset="0"/>
              </a:rPr>
              <a:t> საქართველოს </a:t>
            </a:r>
            <a:r>
              <a:rPr lang="en-US" sz="2050" dirty="0" err="1">
                <a:effectLst>
                  <a:outerShdw blurRad="38100" dist="38100" dir="2700000" algn="tl">
                    <a:srgbClr val="000000">
                      <a:alpha val="43137"/>
                    </a:srgbClr>
                  </a:outerShdw>
                </a:effectLst>
                <a:latin typeface="Sylfaen" panose="010A0502050306030303" pitchFamily="18" charset="0"/>
              </a:rPr>
              <a:t>სახელმწიფოებრივი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დამოუკიდებლობის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აღდგენის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აქტით</a:t>
            </a:r>
            <a:r>
              <a:rPr lang="en-US" sz="2050" dirty="0">
                <a:effectLst>
                  <a:outerShdw blurRad="38100" dist="38100" dir="2700000" algn="tl">
                    <a:srgbClr val="000000">
                      <a:alpha val="43137"/>
                    </a:srgbClr>
                  </a:outerShdw>
                </a:effectLst>
                <a:latin typeface="Sylfaen" panose="010A0502050306030303" pitchFamily="18" charset="0"/>
              </a:rPr>
              <a:t>.</a:t>
            </a:r>
          </a:p>
          <a:p>
            <a:pPr algn="just"/>
            <a:r>
              <a:rPr lang="en-US" sz="2050" dirty="0" smtClean="0">
                <a:effectLst>
                  <a:outerShdw blurRad="38100" dist="38100" dir="2700000" algn="tl">
                    <a:srgbClr val="000000">
                      <a:alpha val="43137"/>
                    </a:srgbClr>
                  </a:outerShdw>
                </a:effectLst>
                <a:latin typeface="Sylfaen" panose="010A0502050306030303" pitchFamily="18" charset="0"/>
              </a:rPr>
              <a:t>2.</a:t>
            </a:r>
            <a:r>
              <a:rPr lang="ka-GE" sz="2050" dirty="0" smtClean="0">
                <a:effectLst>
                  <a:outerShdw blurRad="38100" dist="38100" dir="2700000" algn="tl">
                    <a:srgbClr val="000000">
                      <a:alpha val="43137"/>
                    </a:srgbClr>
                  </a:outerShdw>
                </a:effectLst>
                <a:latin typeface="Sylfaen" panose="010A0502050306030303" pitchFamily="18" charset="0"/>
              </a:rPr>
              <a:t>	</a:t>
            </a:r>
            <a:r>
              <a:rPr lang="en-US" sz="205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2050" dirty="0" smtClean="0">
                <a:effectLst>
                  <a:outerShdw blurRad="38100" dist="38100" dir="2700000" algn="tl">
                    <a:srgbClr val="000000">
                      <a:alpha val="43137"/>
                    </a:srgbClr>
                  </a:outerShdw>
                </a:effectLst>
                <a:latin typeface="Sylfaen" panose="010A0502050306030303" pitchFamily="18" charset="0"/>
              </a:rPr>
              <a:t> </a:t>
            </a:r>
            <a:r>
              <a:rPr lang="en-US" sz="2050" dirty="0">
                <a:effectLst>
                  <a:outerShdw blurRad="38100" dist="38100" dir="2700000" algn="tl">
                    <a:srgbClr val="000000">
                      <a:alpha val="43137"/>
                    </a:srgbClr>
                  </a:outerShdw>
                </a:effectLst>
                <a:latin typeface="Sylfaen" panose="010A0502050306030303" pitchFamily="18" charset="0"/>
              </a:rPr>
              <a:t>სახელმწიფოს </a:t>
            </a:r>
            <a:r>
              <a:rPr lang="en-US" sz="2050" dirty="0" err="1">
                <a:effectLst>
                  <a:outerShdw blurRad="38100" dist="38100" dir="2700000" algn="tl">
                    <a:srgbClr val="000000">
                      <a:alpha val="43137"/>
                    </a:srgbClr>
                  </a:outerShdw>
                </a:effectLst>
                <a:latin typeface="Sylfaen" panose="010A0502050306030303" pitchFamily="18" charset="0"/>
              </a:rPr>
              <a:t>ტერიტორია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განსაზღვრულია</a:t>
            </a:r>
            <a:r>
              <a:rPr lang="en-US" sz="2050" dirty="0">
                <a:effectLst>
                  <a:outerShdw blurRad="38100" dist="38100" dir="2700000" algn="tl">
                    <a:srgbClr val="000000">
                      <a:alpha val="43137"/>
                    </a:srgbClr>
                  </a:outerShdw>
                </a:effectLst>
                <a:latin typeface="Sylfaen" panose="010A0502050306030303" pitchFamily="18" charset="0"/>
              </a:rPr>
              <a:t> 1991 </a:t>
            </a:r>
            <a:r>
              <a:rPr lang="en-US" sz="2050" dirty="0" err="1">
                <a:effectLst>
                  <a:outerShdw blurRad="38100" dist="38100" dir="2700000" algn="tl">
                    <a:srgbClr val="000000">
                      <a:alpha val="43137"/>
                    </a:srgbClr>
                  </a:outerShdw>
                </a:effectLst>
                <a:latin typeface="Sylfaen" panose="010A0502050306030303" pitchFamily="18" charset="0"/>
              </a:rPr>
              <a:t>წლის</a:t>
            </a:r>
            <a:r>
              <a:rPr lang="en-US" sz="2050" dirty="0">
                <a:effectLst>
                  <a:outerShdw blurRad="38100" dist="38100" dir="2700000" algn="tl">
                    <a:srgbClr val="000000">
                      <a:alpha val="43137"/>
                    </a:srgbClr>
                  </a:outerShdw>
                </a:effectLst>
                <a:latin typeface="Sylfaen" panose="010A0502050306030303" pitchFamily="18" charset="0"/>
              </a:rPr>
              <a:t> 21 </a:t>
            </a:r>
            <a:r>
              <a:rPr lang="en-US" sz="2050" dirty="0" err="1">
                <a:effectLst>
                  <a:outerShdw blurRad="38100" dist="38100" dir="2700000" algn="tl">
                    <a:srgbClr val="000000">
                      <a:alpha val="43137"/>
                    </a:srgbClr>
                  </a:outerShdw>
                </a:effectLst>
                <a:latin typeface="Sylfaen" panose="010A0502050306030303" pitchFamily="18" charset="0"/>
              </a:rPr>
              <a:t>დეკემბრის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მდგომარეობით</a:t>
            </a:r>
            <a:r>
              <a:rPr lang="en-US" sz="2050" dirty="0">
                <a:effectLst>
                  <a:outerShdw blurRad="38100" dist="38100" dir="2700000" algn="tl">
                    <a:srgbClr val="000000">
                      <a:alpha val="43137"/>
                    </a:srgbClr>
                  </a:outerShdw>
                </a:effectLst>
                <a:latin typeface="Sylfaen" panose="010A0502050306030303" pitchFamily="18" charset="0"/>
              </a:rPr>
              <a:t>. საქართველოს </a:t>
            </a:r>
            <a:r>
              <a:rPr lang="en-US" sz="2050" dirty="0" err="1">
                <a:effectLst>
                  <a:outerShdw blurRad="38100" dist="38100" dir="2700000" algn="tl">
                    <a:srgbClr val="000000">
                      <a:alpha val="43137"/>
                    </a:srgbClr>
                  </a:outerShdw>
                </a:effectLst>
                <a:latin typeface="Sylfaen" panose="010A0502050306030303" pitchFamily="18" charset="0"/>
              </a:rPr>
              <a:t>ტერიტორიული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მთლიანობა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a:t>
            </a:r>
            <a:r>
              <a:rPr lang="en-US" sz="2050" dirty="0">
                <a:effectLst>
                  <a:outerShdw blurRad="38100" dist="38100" dir="2700000" algn="tl">
                    <a:srgbClr val="000000">
                      <a:alpha val="43137"/>
                    </a:srgbClr>
                  </a:outerShdw>
                </a:effectLst>
                <a:latin typeface="Sylfaen" panose="010A0502050306030303" pitchFamily="18" charset="0"/>
              </a:rPr>
              <a:t> სახელმწიფო </a:t>
            </a:r>
            <a:r>
              <a:rPr lang="en-US" sz="2050" dirty="0" err="1">
                <a:effectLst>
                  <a:outerShdw blurRad="38100" dist="38100" dir="2700000" algn="tl">
                    <a:srgbClr val="000000">
                      <a:alpha val="43137"/>
                    </a:srgbClr>
                  </a:outerShdw>
                </a:effectLst>
                <a:latin typeface="Sylfaen" panose="010A0502050306030303" pitchFamily="18" charset="0"/>
              </a:rPr>
              <a:t>საზღვრის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ხელშეუხებლობა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დადასტურებულია</a:t>
            </a:r>
            <a:r>
              <a:rPr lang="en-US" sz="2050" dirty="0">
                <a:effectLst>
                  <a:outerShdw blurRad="38100" dist="38100" dir="2700000" algn="tl">
                    <a:srgbClr val="000000">
                      <a:alpha val="43137"/>
                    </a:srgbClr>
                  </a:outerShdw>
                </a:effectLst>
                <a:latin typeface="Sylfaen" panose="010A0502050306030303" pitchFamily="18" charset="0"/>
              </a:rPr>
              <a:t> საქართველოს კონსტიტუციითა </a:t>
            </a:r>
            <a:r>
              <a:rPr lang="en-US" sz="2050" dirty="0" err="1">
                <a:effectLst>
                  <a:outerShdw blurRad="38100" dist="38100" dir="2700000" algn="tl">
                    <a:srgbClr val="000000">
                      <a:alpha val="43137"/>
                    </a:srgbClr>
                  </a:outerShdw>
                </a:effectLst>
                <a:latin typeface="Sylfaen" panose="010A0502050306030303" pitchFamily="18" charset="0"/>
              </a:rPr>
              <a:t>და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კანონებით</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აღიარებულია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სახელმწიფოთა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მსოფლიო</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თანამეგობრობისა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a:t>
            </a:r>
            <a:r>
              <a:rPr lang="en-US" sz="2050" dirty="0">
                <a:effectLst>
                  <a:outerShdw blurRad="38100" dist="38100" dir="2700000" algn="tl">
                    <a:srgbClr val="000000">
                      <a:alpha val="43137"/>
                    </a:srgbClr>
                  </a:outerShdw>
                </a:effectLst>
                <a:latin typeface="Sylfaen" panose="010A0502050306030303" pitchFamily="18" charset="0"/>
              </a:rPr>
              <a:t> საერთაშორისო ორგანიზაციების </a:t>
            </a:r>
            <a:r>
              <a:rPr lang="en-US" sz="2050" dirty="0" err="1">
                <a:effectLst>
                  <a:outerShdw blurRad="38100" dist="38100" dir="2700000" algn="tl">
                    <a:srgbClr val="000000">
                      <a:alpha val="43137"/>
                    </a:srgbClr>
                  </a:outerShdw>
                </a:effectLst>
                <a:latin typeface="Sylfaen" panose="010A0502050306030303" pitchFamily="18" charset="0"/>
              </a:rPr>
              <a:t>მიერ</a:t>
            </a:r>
            <a:r>
              <a:rPr lang="en-US" sz="2050" dirty="0">
                <a:effectLst>
                  <a:outerShdw blurRad="38100" dist="38100" dir="2700000" algn="tl">
                    <a:srgbClr val="000000">
                      <a:alpha val="43137"/>
                    </a:srgbClr>
                  </a:outerShdw>
                </a:effectLst>
                <a:latin typeface="Sylfaen" panose="010A0502050306030303" pitchFamily="18" charset="0"/>
              </a:rPr>
              <a:t>. საქართველოს სახელმწიფოს </a:t>
            </a:r>
            <a:r>
              <a:rPr lang="en-US" sz="2050" dirty="0" err="1">
                <a:effectLst>
                  <a:outerShdw blurRad="38100" dist="38100" dir="2700000" algn="tl">
                    <a:srgbClr val="000000">
                      <a:alpha val="43137"/>
                    </a:srgbClr>
                  </a:outerShdw>
                </a:effectLst>
                <a:latin typeface="Sylfaen" panose="010A0502050306030303" pitchFamily="18" charset="0"/>
              </a:rPr>
              <a:t>ტერიტორიის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გასხვისება</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აკრძალულია</a:t>
            </a:r>
            <a:r>
              <a:rPr lang="en-US" sz="2050" dirty="0">
                <a:effectLst>
                  <a:outerShdw blurRad="38100" dist="38100" dir="2700000" algn="tl">
                    <a:srgbClr val="000000">
                      <a:alpha val="43137"/>
                    </a:srgbClr>
                  </a:outerShdw>
                </a:effectLst>
                <a:latin typeface="Sylfaen" panose="010A0502050306030303" pitchFamily="18" charset="0"/>
              </a:rPr>
              <a:t>. სახელმწიფო </a:t>
            </a:r>
            <a:r>
              <a:rPr lang="en-US" sz="2050" dirty="0" err="1">
                <a:effectLst>
                  <a:outerShdw blurRad="38100" dist="38100" dir="2700000" algn="tl">
                    <a:srgbClr val="000000">
                      <a:alpha val="43137"/>
                    </a:srgbClr>
                  </a:outerShdw>
                </a:effectLst>
                <a:latin typeface="Sylfaen" panose="010A0502050306030303" pitchFamily="18" charset="0"/>
              </a:rPr>
              <a:t>საზღვრის</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შეცვლა</a:t>
            </a:r>
            <a:r>
              <a:rPr lang="en-US" sz="2050" dirty="0">
                <a:effectLst>
                  <a:outerShdw blurRad="38100" dist="38100" dir="2700000" algn="tl">
                    <a:srgbClr val="000000">
                      <a:alpha val="43137"/>
                    </a:srgbClr>
                  </a:outerShdw>
                </a:effectLst>
                <a:latin typeface="Sylfaen" panose="010A0502050306030303" pitchFamily="18" charset="0"/>
              </a:rPr>
              <a:t> შეიძლება </a:t>
            </a:r>
            <a:r>
              <a:rPr lang="en-US" sz="2050" dirty="0" err="1">
                <a:effectLst>
                  <a:outerShdw blurRad="38100" dist="38100" dir="2700000" algn="tl">
                    <a:srgbClr val="000000">
                      <a:alpha val="43137"/>
                    </a:srgbClr>
                  </a:outerShdw>
                </a:effectLst>
                <a:latin typeface="Sylfaen" panose="010A0502050306030303" pitchFamily="18" charset="0"/>
              </a:rPr>
              <a:t>მხოლოდ</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მეზობელ</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სახელმწიფოსთან</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დადებული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ორმხრივი</a:t>
            </a:r>
            <a:r>
              <a:rPr lang="en-US" sz="2050" dirty="0">
                <a:effectLst>
                  <a:outerShdw blurRad="38100" dist="38100" dir="2700000" algn="tl">
                    <a:srgbClr val="000000">
                      <a:alpha val="43137"/>
                    </a:srgbClr>
                  </a:outerShdw>
                </a:effectLst>
                <a:latin typeface="Sylfaen" panose="010A0502050306030303" pitchFamily="18" charset="0"/>
              </a:rPr>
              <a:t> </a:t>
            </a:r>
            <a:r>
              <a:rPr lang="en-US" sz="2050" dirty="0" err="1">
                <a:effectLst>
                  <a:outerShdw blurRad="38100" dist="38100" dir="2700000" algn="tl">
                    <a:srgbClr val="000000">
                      <a:alpha val="43137"/>
                    </a:srgbClr>
                  </a:outerShdw>
                </a:effectLst>
                <a:latin typeface="Sylfaen" panose="010A0502050306030303" pitchFamily="18" charset="0"/>
              </a:rPr>
              <a:t>შეთანხმებით</a:t>
            </a:r>
            <a:r>
              <a:rPr lang="en-US" sz="205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0187153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36868" y="354397"/>
            <a:ext cx="7626531" cy="1021558"/>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a:r>
              <a:rPr lang="en-US" sz="2100" b="1" dirty="0">
                <a:effectLst>
                  <a:outerShdw blurRad="38100" dist="38100" dir="2700000" algn="tl">
                    <a:srgbClr val="000000">
                      <a:alpha val="43137"/>
                    </a:srgbClr>
                  </a:outerShdw>
                </a:effectLst>
                <a:latin typeface="Sylfaen" panose="010A0502050306030303" pitchFamily="18" charset="0"/>
              </a:rPr>
              <a:t>მუხლი </a:t>
            </a:r>
            <a:r>
              <a:rPr lang="ka-GE" sz="2100" b="1" dirty="0" smtClean="0">
                <a:effectLst>
                  <a:outerShdw blurRad="38100" dist="38100" dir="2700000" algn="tl">
                    <a:srgbClr val="000000">
                      <a:alpha val="43137"/>
                    </a:srgbClr>
                  </a:outerShdw>
                </a:effectLst>
                <a:latin typeface="Sylfaen" panose="010A0502050306030303" pitchFamily="18" charset="0"/>
              </a:rPr>
              <a:t>26</a:t>
            </a:r>
            <a:r>
              <a:rPr lang="en-US" sz="2100" b="1" dirty="0">
                <a:effectLst>
                  <a:outerShdw blurRad="38100" dist="38100" dir="2700000" algn="tl">
                    <a:srgbClr val="000000">
                      <a:alpha val="43137"/>
                    </a:srgbClr>
                  </a:outerShdw>
                </a:effectLst>
                <a:latin typeface="Sylfaen" panose="010A0502050306030303" pitchFamily="18" charset="0"/>
              </a:rPr>
              <a:t>. </a:t>
            </a:r>
            <a:r>
              <a:rPr lang="ka-GE" sz="2100" b="1" dirty="0">
                <a:effectLst>
                  <a:outerShdw blurRad="38100" dist="38100" dir="2700000" algn="tl">
                    <a:srgbClr val="000000">
                      <a:alpha val="43137"/>
                    </a:srgbClr>
                  </a:outerShdw>
                </a:effectLst>
                <a:latin typeface="Sylfaen" panose="010A0502050306030303" pitchFamily="18" charset="0"/>
              </a:rPr>
              <a:t>შრომის თავისუფლება, პროფესიული კავშირების თავისუფლება, გაფიცვის უფლება და მეწარმეობის თავისუფლება</a:t>
            </a:r>
            <a:endParaRPr lang="en-US" sz="21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1950720"/>
            <a:ext cx="7702548" cy="47321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000" dirty="0">
                <a:effectLst>
                  <a:outerShdw blurRad="38100" dist="38100" dir="2700000" algn="tl">
                    <a:srgbClr val="000000">
                      <a:alpha val="43137"/>
                    </a:srgbClr>
                  </a:outerShdw>
                </a:effectLst>
                <a:latin typeface="Sylfaen" panose="010A0502050306030303" pitchFamily="18" charset="0"/>
              </a:rPr>
              <a:t>1.</a:t>
            </a:r>
            <a:r>
              <a:rPr lang="ka-GE" sz="2000" dirty="0">
                <a:effectLst>
                  <a:outerShdw blurRad="38100" dist="38100" dir="2700000" algn="tl">
                    <a:srgbClr val="000000">
                      <a:alpha val="43137"/>
                    </a:srgbClr>
                  </a:outerShdw>
                </a:effectLst>
                <a:latin typeface="Sylfaen" panose="010A0502050306030303" pitchFamily="18" charset="0"/>
              </a:rPr>
              <a:t> </a:t>
            </a:r>
            <a:r>
              <a:rPr lang="ka-GE" sz="2000" dirty="0" smtClean="0">
                <a:effectLst>
                  <a:outerShdw blurRad="38100" dist="38100" dir="2700000" algn="tl">
                    <a:srgbClr val="000000">
                      <a:alpha val="43137"/>
                    </a:srgbClr>
                  </a:outerShdw>
                </a:effectLst>
                <a:latin typeface="Sylfaen" panose="010A0502050306030303" pitchFamily="18" charset="0"/>
              </a:rPr>
              <a:t>	შრომის </a:t>
            </a:r>
            <a:r>
              <a:rPr lang="ka-GE" sz="2000" dirty="0">
                <a:effectLst>
                  <a:outerShdw blurRad="38100" dist="38100" dir="2700000" algn="tl">
                    <a:srgbClr val="000000">
                      <a:alpha val="43137"/>
                    </a:srgbClr>
                  </a:outerShdw>
                </a:effectLst>
                <a:latin typeface="Sylfaen" panose="010A0502050306030303" pitchFamily="18" charset="0"/>
              </a:rPr>
              <a:t>თავისუფლება უზრუნველყოფილია. ყველას აქვს სამუშაოს თავისუფალი არჩევის უფლება. უფლება შრომის უსაფრთხო პირობებზე და სხვა </a:t>
            </a:r>
            <a:r>
              <a:rPr lang="en-US" sz="2000" dirty="0" err="1">
                <a:effectLst>
                  <a:outerShdw blurRad="38100" dist="38100" dir="2700000" algn="tl">
                    <a:srgbClr val="000000">
                      <a:alpha val="43137"/>
                    </a:srgbClr>
                  </a:outerShdw>
                </a:effectLst>
                <a:latin typeface="Sylfaen" panose="010A0502050306030303" pitchFamily="18" charset="0"/>
              </a:rPr>
              <a:t>შრომითი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უფლებები</a:t>
            </a:r>
            <a:r>
              <a:rPr lang="ka-GE" sz="2000" dirty="0">
                <a:effectLst>
                  <a:outerShdw blurRad="38100" dist="38100" dir="2700000" algn="tl">
                    <a:srgbClr val="000000">
                      <a:alpha val="43137"/>
                    </a:srgbClr>
                  </a:outerShdw>
                </a:effectLst>
                <a:latin typeface="Sylfaen" panose="010A0502050306030303" pitchFamily="18" charset="0"/>
              </a:rPr>
              <a:t> დაცულია </a:t>
            </a:r>
            <a:r>
              <a:rPr lang="en-US" sz="2000" dirty="0" err="1">
                <a:effectLst>
                  <a:outerShdw blurRad="38100" dist="38100" dir="2700000" algn="tl">
                    <a:srgbClr val="000000">
                      <a:alpha val="43137"/>
                    </a:srgbClr>
                  </a:outerShdw>
                </a:effectLst>
                <a:latin typeface="Sylfaen" panose="010A0502050306030303" pitchFamily="18" charset="0"/>
              </a:rPr>
              <a:t>ორგანული</a:t>
            </a:r>
            <a:r>
              <a:rPr lang="en-US" sz="2000" dirty="0">
                <a:effectLst>
                  <a:outerShdw blurRad="38100" dist="38100" dir="2700000" algn="tl">
                    <a:srgbClr val="000000">
                      <a:alpha val="43137"/>
                    </a:srgbClr>
                  </a:outerShdw>
                </a:effectLst>
                <a:latin typeface="Sylfaen" panose="010A0502050306030303" pitchFamily="18" charset="0"/>
              </a:rPr>
              <a:t> კანონით.</a:t>
            </a:r>
          </a:p>
          <a:p>
            <a:pPr algn="just"/>
            <a:r>
              <a:rPr lang="ka-GE" sz="2000" dirty="0">
                <a:effectLst>
                  <a:outerShdw blurRad="38100" dist="38100" dir="2700000" algn="tl">
                    <a:srgbClr val="000000">
                      <a:alpha val="43137"/>
                    </a:srgbClr>
                  </a:outerShdw>
                </a:effectLst>
                <a:latin typeface="Sylfaen" panose="010A0502050306030303" pitchFamily="18" charset="0"/>
              </a:rPr>
              <a:t>2</a:t>
            </a:r>
            <a:r>
              <a:rPr lang="en-US" sz="2000" dirty="0">
                <a:effectLst>
                  <a:outerShdw blurRad="38100" dist="38100" dir="2700000" algn="tl">
                    <a:srgbClr val="000000">
                      <a:alpha val="43137"/>
                    </a:srgbClr>
                  </a:outerShdw>
                </a:effectLst>
                <a:latin typeface="Sylfaen" panose="010A0502050306030303" pitchFamily="18" charset="0"/>
              </a:rPr>
              <a:t>. </a:t>
            </a:r>
            <a:r>
              <a:rPr lang="ka-GE" sz="2000" dirty="0" smtClean="0">
                <a:effectLst>
                  <a:outerShdw blurRad="38100" dist="38100" dir="2700000" algn="tl">
                    <a:srgbClr val="000000">
                      <a:alpha val="43137"/>
                    </a:srgbClr>
                  </a:outerShdw>
                </a:effectLst>
                <a:latin typeface="Sylfaen" panose="010A0502050306030303" pitchFamily="18" charset="0"/>
              </a:rPr>
              <a:t>	</a:t>
            </a:r>
            <a:r>
              <a:rPr lang="en-US" sz="2000" dirty="0" err="1" smtClean="0">
                <a:effectLst>
                  <a:outerShdw blurRad="38100" dist="38100" dir="2700000" algn="tl">
                    <a:srgbClr val="000000">
                      <a:alpha val="43137"/>
                    </a:srgbClr>
                  </a:outerShdw>
                </a:effectLst>
                <a:latin typeface="Sylfaen" panose="010A0502050306030303" pitchFamily="18" charset="0"/>
              </a:rPr>
              <a:t>ყველას</a:t>
            </a:r>
            <a:r>
              <a:rPr lang="en-US" sz="2000" dirty="0" smtClean="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აქვს</a:t>
            </a:r>
            <a:r>
              <a:rPr lang="ka-GE" sz="2000" dirty="0">
                <a:effectLst>
                  <a:outerShdw blurRad="38100" dist="38100" dir="2700000" algn="tl">
                    <a:srgbClr val="000000">
                      <a:alpha val="43137"/>
                    </a:srgbClr>
                  </a:outerShdw>
                </a:effectLst>
                <a:latin typeface="Sylfaen" panose="010A0502050306030303" pitchFamily="18" charset="0"/>
              </a:rPr>
              <a:t> ორგანული კანონის შესაბამისად პროფესიული კავშირის </a:t>
            </a:r>
            <a:r>
              <a:rPr lang="en-US" sz="2000" dirty="0" err="1">
                <a:effectLst>
                  <a:outerShdw blurRad="38100" dist="38100" dir="2700000" algn="tl">
                    <a:srgbClr val="000000">
                      <a:alpha val="43137"/>
                    </a:srgbClr>
                  </a:outerShdw>
                </a:effectLst>
                <a:latin typeface="Sylfaen" panose="010A0502050306030303" pitchFamily="18" charset="0"/>
              </a:rPr>
              <a:t>შექმნისა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და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მასში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გაერთიანების</a:t>
            </a:r>
            <a:r>
              <a:rPr lang="en-US" sz="2000" dirty="0">
                <a:effectLst>
                  <a:outerShdw blurRad="38100" dist="38100" dir="2700000" algn="tl">
                    <a:srgbClr val="000000">
                      <a:alpha val="43137"/>
                    </a:srgbClr>
                  </a:outerShdw>
                </a:effectLst>
                <a:latin typeface="Sylfaen" panose="010A0502050306030303" pitchFamily="18" charset="0"/>
              </a:rPr>
              <a:t> უფლება.</a:t>
            </a:r>
          </a:p>
          <a:p>
            <a:pPr algn="just"/>
            <a:r>
              <a:rPr lang="ka-GE" sz="2000" dirty="0">
                <a:effectLst>
                  <a:outerShdw blurRad="38100" dist="38100" dir="2700000" algn="tl">
                    <a:srgbClr val="000000">
                      <a:alpha val="43137"/>
                    </a:srgbClr>
                  </a:outerShdw>
                </a:effectLst>
                <a:latin typeface="Sylfaen" panose="010A0502050306030303" pitchFamily="18" charset="0"/>
              </a:rPr>
              <a:t>3. </a:t>
            </a:r>
            <a:r>
              <a:rPr lang="ka-GE" sz="2000" dirty="0" smtClean="0">
                <a:effectLst>
                  <a:outerShdw blurRad="38100" dist="38100" dir="2700000" algn="tl">
                    <a:srgbClr val="000000">
                      <a:alpha val="43137"/>
                    </a:srgbClr>
                  </a:outerShdw>
                </a:effectLst>
                <a:latin typeface="Sylfaen" panose="010A0502050306030303" pitchFamily="18" charset="0"/>
              </a:rPr>
              <a:t>	</a:t>
            </a:r>
            <a:r>
              <a:rPr lang="en-US" sz="2000" dirty="0" err="1" smtClean="0">
                <a:effectLst>
                  <a:outerShdw blurRad="38100" dist="38100" dir="2700000" algn="tl">
                    <a:srgbClr val="000000">
                      <a:alpha val="43137"/>
                    </a:srgbClr>
                  </a:outerShdw>
                </a:effectLst>
                <a:latin typeface="Sylfaen" panose="010A0502050306030303" pitchFamily="18" charset="0"/>
              </a:rPr>
              <a:t>გაფიცვის</a:t>
            </a:r>
            <a:r>
              <a:rPr lang="en-US" sz="2000" dirty="0" smtClean="0">
                <a:effectLst>
                  <a:outerShdw blurRad="38100" dist="38100" dir="2700000" algn="tl">
                    <a:srgbClr val="000000">
                      <a:alpha val="43137"/>
                    </a:srgbClr>
                  </a:outerShdw>
                </a:effectLst>
                <a:latin typeface="Sylfaen" panose="010A0502050306030303" pitchFamily="18" charset="0"/>
              </a:rPr>
              <a:t> </a:t>
            </a:r>
            <a:r>
              <a:rPr lang="en-US" sz="2000" dirty="0">
                <a:effectLst>
                  <a:outerShdw blurRad="38100" dist="38100" dir="2700000" algn="tl">
                    <a:srgbClr val="000000">
                      <a:alpha val="43137"/>
                    </a:srgbClr>
                  </a:outerShdw>
                </a:effectLst>
                <a:latin typeface="Sylfaen" panose="010A0502050306030303" pitchFamily="18" charset="0"/>
              </a:rPr>
              <a:t>უფლება </a:t>
            </a:r>
            <a:r>
              <a:rPr lang="en-US" sz="2000" dirty="0" err="1">
                <a:effectLst>
                  <a:outerShdw blurRad="38100" dist="38100" dir="2700000" algn="tl">
                    <a:srgbClr val="000000">
                      <a:alpha val="43137"/>
                    </a:srgbClr>
                  </a:outerShdw>
                </a:effectLst>
                <a:latin typeface="Sylfaen" panose="010A0502050306030303" pitchFamily="18" charset="0"/>
              </a:rPr>
              <a:t>აღიარებულია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ამ</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უფლების</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განხორციელების</a:t>
            </a:r>
            <a:r>
              <a:rPr lang="ka-GE" sz="2000" dirty="0">
                <a:effectLst>
                  <a:outerShdw blurRad="38100" dist="38100" dir="2700000" algn="tl">
                    <a:srgbClr val="000000">
                      <a:alpha val="43137"/>
                    </a:srgbClr>
                  </a:outerShdw>
                </a:effectLst>
                <a:latin typeface="Sylfaen" panose="010A0502050306030303" pitchFamily="18" charset="0"/>
              </a:rPr>
              <a:t> პირობები და </a:t>
            </a:r>
            <a:r>
              <a:rPr lang="en-US" sz="2000" dirty="0" err="1">
                <a:effectLst>
                  <a:outerShdw blurRad="38100" dist="38100" dir="2700000" algn="tl">
                    <a:srgbClr val="000000">
                      <a:alpha val="43137"/>
                    </a:srgbClr>
                  </a:outerShdw>
                </a:effectLst>
                <a:latin typeface="Sylfaen" panose="010A0502050306030303" pitchFamily="18" charset="0"/>
              </a:rPr>
              <a:t>წესი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განისაზღვრება</a:t>
            </a:r>
            <a:r>
              <a:rPr lang="ka-GE" sz="2000" dirty="0">
                <a:effectLst>
                  <a:outerShdw blurRad="38100" dist="38100" dir="2700000" algn="tl">
                    <a:srgbClr val="000000">
                      <a:alpha val="43137"/>
                    </a:srgbClr>
                  </a:outerShdw>
                </a:effectLst>
                <a:latin typeface="Sylfaen" panose="010A0502050306030303" pitchFamily="18" charset="0"/>
              </a:rPr>
              <a:t> ორგანული </a:t>
            </a:r>
            <a:r>
              <a:rPr lang="en-US" sz="2000" dirty="0">
                <a:effectLst>
                  <a:outerShdw blurRad="38100" dist="38100" dir="2700000" algn="tl">
                    <a:srgbClr val="000000">
                      <a:alpha val="43137"/>
                    </a:srgbClr>
                  </a:outerShdw>
                </a:effectLst>
                <a:latin typeface="Sylfaen" panose="010A0502050306030303" pitchFamily="18" charset="0"/>
              </a:rPr>
              <a:t>კანონით.</a:t>
            </a:r>
          </a:p>
          <a:p>
            <a:pPr algn="just"/>
            <a:r>
              <a:rPr lang="ka-GE" sz="2000" dirty="0">
                <a:effectLst>
                  <a:outerShdw blurRad="38100" dist="38100" dir="2700000" algn="tl">
                    <a:srgbClr val="000000">
                      <a:alpha val="43137"/>
                    </a:srgbClr>
                  </a:outerShdw>
                </a:effectLst>
                <a:latin typeface="Sylfaen" panose="010A0502050306030303" pitchFamily="18" charset="0"/>
              </a:rPr>
              <a:t>4</a:t>
            </a:r>
            <a:r>
              <a:rPr lang="en-US" sz="2000" dirty="0">
                <a:effectLst>
                  <a:outerShdw blurRad="38100" dist="38100" dir="2700000" algn="tl">
                    <a:srgbClr val="000000">
                      <a:alpha val="43137"/>
                    </a:srgbClr>
                  </a:outerShdw>
                </a:effectLst>
                <a:latin typeface="Sylfaen" panose="010A0502050306030303" pitchFamily="18" charset="0"/>
              </a:rPr>
              <a:t>. </a:t>
            </a:r>
            <a:r>
              <a:rPr lang="ka-GE" sz="2000" dirty="0" smtClean="0">
                <a:effectLst>
                  <a:outerShdw blurRad="38100" dist="38100" dir="2700000" algn="tl">
                    <a:srgbClr val="000000">
                      <a:alpha val="43137"/>
                    </a:srgbClr>
                  </a:outerShdw>
                </a:effectLst>
                <a:latin typeface="Sylfaen" panose="010A0502050306030303" pitchFamily="18" charset="0"/>
              </a:rPr>
              <a:t>	მეწარმეობის </a:t>
            </a:r>
            <a:r>
              <a:rPr lang="ka-GE" sz="2000" dirty="0">
                <a:effectLst>
                  <a:outerShdw blurRad="38100" dist="38100" dir="2700000" algn="tl">
                    <a:srgbClr val="000000">
                      <a:alpha val="43137"/>
                    </a:srgbClr>
                  </a:outerShdw>
                </a:effectLst>
                <a:latin typeface="Sylfaen" panose="010A0502050306030303" pitchFamily="18" charset="0"/>
              </a:rPr>
              <a:t>თავისუფლება უზრუნველყოფილია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აკრძალულია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მონოპოლიური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საქმიანობა</a:t>
            </a:r>
            <a:r>
              <a:rPr lang="en-US" sz="2000" dirty="0">
                <a:effectLst>
                  <a:outerShdw blurRad="38100" dist="38100" dir="2700000" algn="tl">
                    <a:srgbClr val="000000">
                      <a:alpha val="43137"/>
                    </a:srgbClr>
                  </a:outerShdw>
                </a:effectLst>
                <a:latin typeface="Sylfaen" panose="010A0502050306030303" pitchFamily="18" charset="0"/>
              </a:rPr>
              <a:t>, გარდა კანონით </a:t>
            </a:r>
            <a:r>
              <a:rPr lang="en-US" sz="2000" dirty="0" err="1">
                <a:effectLst>
                  <a:outerShdw blurRad="38100" dist="38100" dir="2700000" algn="tl">
                    <a:srgbClr val="000000">
                      <a:alpha val="43137"/>
                    </a:srgbClr>
                  </a:outerShdw>
                </a:effectLst>
                <a:latin typeface="Sylfaen" panose="010A0502050306030303" pitchFamily="18" charset="0"/>
              </a:rPr>
              <a:t>დაშვებული</a:t>
            </a:r>
            <a:r>
              <a:rPr lang="en-US" sz="2000" dirty="0">
                <a:effectLst>
                  <a:outerShdw blurRad="38100" dist="38100" dir="2700000" algn="tl">
                    <a:srgbClr val="000000">
                      <a:alpha val="43137"/>
                    </a:srgbClr>
                  </a:outerShdw>
                </a:effectLst>
                <a:latin typeface="Sylfaen" panose="010A0502050306030303" pitchFamily="18" charset="0"/>
              </a:rPr>
              <a:t> შემთხვევებისა. </a:t>
            </a:r>
            <a:r>
              <a:rPr lang="en-US" sz="2000" dirty="0" err="1">
                <a:effectLst>
                  <a:outerShdw blurRad="38100" dist="38100" dir="2700000" algn="tl">
                    <a:srgbClr val="000000">
                      <a:alpha val="43137"/>
                    </a:srgbClr>
                  </a:outerShdw>
                </a:effectLst>
                <a:latin typeface="Sylfaen" panose="010A0502050306030303" pitchFamily="18" charset="0"/>
              </a:rPr>
              <a:t>მომხმარებელთა</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უფლებები</a:t>
            </a:r>
            <a:r>
              <a:rPr lang="en-US" sz="2000" dirty="0">
                <a:effectLst>
                  <a:outerShdw blurRad="38100" dist="38100" dir="2700000" algn="tl">
                    <a:srgbClr val="000000">
                      <a:alpha val="43137"/>
                    </a:srgbClr>
                  </a:outerShdw>
                </a:effectLst>
                <a:latin typeface="Sylfaen" panose="010A0502050306030303" pitchFamily="18" charset="0"/>
              </a:rPr>
              <a:t> </a:t>
            </a:r>
            <a:r>
              <a:rPr lang="en-US" sz="2000" dirty="0" err="1">
                <a:effectLst>
                  <a:outerShdw blurRad="38100" dist="38100" dir="2700000" algn="tl">
                    <a:srgbClr val="000000">
                      <a:alpha val="43137"/>
                    </a:srgbClr>
                  </a:outerShdw>
                </a:effectLst>
                <a:latin typeface="Sylfaen" panose="010A0502050306030303" pitchFamily="18" charset="0"/>
              </a:rPr>
              <a:t>დაცულია</a:t>
            </a:r>
            <a:r>
              <a:rPr lang="en-US" sz="2000" dirty="0">
                <a:effectLst>
                  <a:outerShdw blurRad="38100" dist="38100" dir="2700000" algn="tl">
                    <a:srgbClr val="000000">
                      <a:alpha val="43137"/>
                    </a:srgbClr>
                  </a:outerShdw>
                </a:effectLst>
                <a:latin typeface="Sylfaen" panose="010A0502050306030303" pitchFamily="18" charset="0"/>
              </a:rPr>
              <a:t> კანონით.</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19826153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28160" y="191590"/>
            <a:ext cx="7635240" cy="1053736"/>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500" b="1" dirty="0">
                <a:effectLst>
                  <a:outerShdw blurRad="38100" dist="38100" dir="2700000" algn="tl">
                    <a:srgbClr val="000000">
                      <a:alpha val="43137"/>
                    </a:srgbClr>
                  </a:outerShdw>
                </a:effectLst>
              </a:rPr>
              <a:t>მუხლი 27</a:t>
            </a:r>
            <a:r>
              <a:rPr lang="en-US" sz="2500" b="1" dirty="0">
                <a:effectLst>
                  <a:outerShdw blurRad="38100" dist="38100" dir="2700000" algn="tl">
                    <a:srgbClr val="000000">
                      <a:alpha val="43137"/>
                    </a:srgbClr>
                  </a:outerShdw>
                </a:effectLst>
              </a:rPr>
              <a:t>. </a:t>
            </a:r>
            <a:r>
              <a:rPr lang="ka-GE" sz="2500" b="1" dirty="0">
                <a:effectLst>
                  <a:outerShdw blurRad="38100" dist="38100" dir="2700000" algn="tl">
                    <a:srgbClr val="000000">
                      <a:alpha val="43137"/>
                    </a:srgbClr>
                  </a:outerShdw>
                </a:effectLst>
              </a:rPr>
              <a:t>განათლების უფლება და აკადემიური თავისუფლება</a:t>
            </a:r>
            <a:endParaRPr lang="en-US" sz="25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2081349"/>
            <a:ext cx="7702548" cy="471473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dirty="0">
                <a:effectLst>
                  <a:outerShdw blurRad="38100" dist="38100" dir="2700000" algn="tl">
                    <a:srgbClr val="000000">
                      <a:alpha val="43137"/>
                    </a:srgbClr>
                  </a:outerShdw>
                </a:effectLst>
                <a:latin typeface="Sylfaen" panose="010A0502050306030303" pitchFamily="18" charset="0"/>
              </a:rPr>
              <a:t>1. </a:t>
            </a:r>
            <a:r>
              <a:rPr lang="ka-GE" dirty="0" smtClean="0">
                <a:effectLst>
                  <a:outerShdw blurRad="38100" dist="38100" dir="2700000" algn="tl">
                    <a:srgbClr val="000000">
                      <a:alpha val="43137"/>
                    </a:srgbClr>
                  </a:outerShdw>
                </a:effectLst>
                <a:latin typeface="Sylfaen" panose="010A0502050306030303" pitchFamily="18" charset="0"/>
              </a:rPr>
              <a:t>	</a:t>
            </a:r>
            <a:r>
              <a:rPr lang="en-US" dirty="0" err="1" smtClean="0">
                <a:effectLst>
                  <a:outerShdw blurRad="38100" dist="38100" dir="2700000" algn="tl">
                    <a:srgbClr val="000000">
                      <a:alpha val="43137"/>
                    </a:srgbClr>
                  </a:outerShdw>
                </a:effectLst>
                <a:latin typeface="Sylfaen" panose="010A0502050306030303" pitchFamily="18" charset="0"/>
              </a:rPr>
              <a:t>ყველას</a:t>
            </a:r>
            <a:r>
              <a:rPr lang="en-US" dirty="0" smtClean="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აქვს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განათლების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მიღებისა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მისი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ფორმის</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არჩევის</a:t>
            </a:r>
            <a:r>
              <a:rPr lang="en-US" dirty="0">
                <a:effectLst>
                  <a:outerShdw blurRad="38100" dist="38100" dir="2700000" algn="tl">
                    <a:srgbClr val="000000">
                      <a:alpha val="43137"/>
                    </a:srgbClr>
                  </a:outerShdw>
                </a:effectLst>
                <a:latin typeface="Sylfaen" panose="010A0502050306030303" pitchFamily="18" charset="0"/>
              </a:rPr>
              <a:t> უფლება.</a:t>
            </a:r>
          </a:p>
          <a:p>
            <a:pPr algn="just"/>
            <a:r>
              <a:rPr lang="ka-GE" dirty="0">
                <a:effectLst>
                  <a:outerShdw blurRad="38100" dist="38100" dir="2700000" algn="tl">
                    <a:srgbClr val="000000">
                      <a:alpha val="43137"/>
                    </a:srgbClr>
                  </a:outerShdw>
                </a:effectLst>
                <a:latin typeface="Sylfaen" panose="010A0502050306030303" pitchFamily="18" charset="0"/>
              </a:rPr>
              <a:t>2</a:t>
            </a:r>
            <a:r>
              <a:rPr lang="en-US" dirty="0" smtClean="0">
                <a:effectLst>
                  <a:outerShdw blurRad="38100" dist="38100" dir="2700000" algn="tl">
                    <a:srgbClr val="000000">
                      <a:alpha val="43137"/>
                    </a:srgbClr>
                  </a:outerShdw>
                </a:effectLst>
                <a:latin typeface="Sylfaen" panose="010A0502050306030303" pitchFamily="18" charset="0"/>
              </a:rPr>
              <a:t>.</a:t>
            </a:r>
            <a:r>
              <a:rPr lang="ka-GE" dirty="0" smtClean="0">
                <a:effectLst>
                  <a:outerShdw blurRad="38100" dist="38100" dir="2700000" algn="tl">
                    <a:srgbClr val="000000">
                      <a:alpha val="43137"/>
                    </a:srgbClr>
                  </a:outerShdw>
                </a:effectLst>
                <a:latin typeface="Sylfaen" panose="010A0502050306030303" pitchFamily="18" charset="0"/>
              </a:rPr>
              <a:t> </a:t>
            </a:r>
            <a:r>
              <a:rPr lang="en-US" dirty="0" err="1" smtClean="0">
                <a:effectLst>
                  <a:outerShdw blurRad="38100" dist="38100" dir="2700000" algn="tl">
                    <a:srgbClr val="000000">
                      <a:alpha val="43137"/>
                    </a:srgbClr>
                  </a:outerShdw>
                </a:effectLst>
                <a:latin typeface="Sylfaen" panose="010A0502050306030303" pitchFamily="18" charset="0"/>
              </a:rPr>
              <a:t>სკოლამდელ</a:t>
            </a:r>
            <a:r>
              <a:rPr lang="ka-GE" dirty="0">
                <a:effectLst>
                  <a:outerShdw blurRad="38100" dist="38100" dir="2700000" algn="tl">
                    <a:srgbClr val="000000">
                      <a:alpha val="43137"/>
                    </a:srgbClr>
                  </a:outerShdw>
                </a:effectLst>
                <a:latin typeface="Sylfaen" panose="010A0502050306030303" pitchFamily="18" charset="0"/>
              </a:rPr>
              <a:t>ი </a:t>
            </a:r>
            <a:r>
              <a:rPr lang="en-US" dirty="0" err="1">
                <a:effectLst>
                  <a:outerShdw blurRad="38100" dist="38100" dir="2700000" algn="tl">
                    <a:srgbClr val="000000">
                      <a:alpha val="43137"/>
                    </a:srgbClr>
                  </a:outerShdw>
                </a:effectLst>
                <a:latin typeface="Sylfaen" panose="010A0502050306030303" pitchFamily="18" charset="0"/>
              </a:rPr>
              <a:t>აღზრდა</a:t>
            </a:r>
            <a:r>
              <a:rPr lang="ka-GE" dirty="0">
                <a:effectLst>
                  <a:outerShdw blurRad="38100" dist="38100" dir="2700000" algn="tl">
                    <a:srgbClr val="000000">
                      <a:alpha val="43137"/>
                    </a:srgbClr>
                  </a:outerShdw>
                </a:effectLst>
                <a:latin typeface="Sylfaen" panose="010A0502050306030303" pitchFamily="18" charset="0"/>
              </a:rPr>
              <a:t> და განათლება </a:t>
            </a:r>
            <a:r>
              <a:rPr lang="en-US" dirty="0" err="1">
                <a:effectLst>
                  <a:outerShdw blurRad="38100" dist="38100" dir="2700000" algn="tl">
                    <a:srgbClr val="000000">
                      <a:alpha val="43137"/>
                    </a:srgbClr>
                  </a:outerShdw>
                </a:effectLst>
                <a:latin typeface="Sylfaen" panose="010A0502050306030303" pitchFamily="18" charset="0"/>
              </a:rPr>
              <a:t>უზრუნველყოფ</a:t>
            </a:r>
            <a:r>
              <a:rPr lang="ka-GE" dirty="0">
                <a:effectLst>
                  <a:outerShdw blurRad="38100" dist="38100" dir="2700000" algn="tl">
                    <a:srgbClr val="000000">
                      <a:alpha val="43137"/>
                    </a:srgbClr>
                  </a:outerShdw>
                </a:effectLst>
                <a:latin typeface="Sylfaen" panose="010A0502050306030303" pitchFamily="18" charset="0"/>
              </a:rPr>
              <a:t>ილია </a:t>
            </a:r>
            <a:r>
              <a:rPr lang="en-US" dirty="0">
                <a:effectLst>
                  <a:outerShdw blurRad="38100" dist="38100" dir="2700000" algn="tl">
                    <a:srgbClr val="000000">
                      <a:alpha val="43137"/>
                    </a:srgbClr>
                  </a:outerShdw>
                </a:effectLst>
                <a:latin typeface="Sylfaen" panose="010A0502050306030303" pitchFamily="18" charset="0"/>
              </a:rPr>
              <a:t>კანონით </a:t>
            </a:r>
            <a:r>
              <a:rPr lang="en-US" dirty="0" err="1">
                <a:effectLst>
                  <a:outerShdw blurRad="38100" dist="38100" dir="2700000" algn="tl">
                    <a:srgbClr val="000000">
                      <a:alpha val="43137"/>
                    </a:srgbClr>
                  </a:outerShdw>
                </a:effectLst>
                <a:latin typeface="Sylfaen" panose="010A0502050306030303" pitchFamily="18" charset="0"/>
              </a:rPr>
              <a:t>დადგენილი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წესით</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დაწყებითი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საბაზო</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განათლება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სავალდებულოა</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ზოგად</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განათლებას</a:t>
            </a:r>
            <a:r>
              <a:rPr lang="en-US" dirty="0">
                <a:effectLst>
                  <a:outerShdw blurRad="38100" dist="38100" dir="2700000" algn="tl">
                    <a:srgbClr val="000000">
                      <a:alpha val="43137"/>
                    </a:srgbClr>
                  </a:outerShdw>
                </a:effectLst>
                <a:latin typeface="Sylfaen" panose="010A0502050306030303" pitchFamily="18" charset="0"/>
              </a:rPr>
              <a:t> კანონით </a:t>
            </a:r>
            <a:r>
              <a:rPr lang="en-US" dirty="0" err="1">
                <a:effectLst>
                  <a:outerShdw blurRad="38100" dist="38100" dir="2700000" algn="tl">
                    <a:srgbClr val="000000">
                      <a:alpha val="43137"/>
                    </a:srgbClr>
                  </a:outerShdw>
                </a:effectLst>
                <a:latin typeface="Sylfaen" panose="010A0502050306030303" pitchFamily="18" charset="0"/>
              </a:rPr>
              <a:t>დადგენილი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წესით</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სრულად</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აფინანსებს</a:t>
            </a:r>
            <a:r>
              <a:rPr lang="en-US" dirty="0">
                <a:effectLst>
                  <a:outerShdw blurRad="38100" dist="38100" dir="2700000" algn="tl">
                    <a:srgbClr val="000000">
                      <a:alpha val="43137"/>
                    </a:srgbClr>
                  </a:outerShdw>
                </a:effectLst>
                <a:latin typeface="Sylfaen" panose="010A0502050306030303" pitchFamily="18" charset="0"/>
              </a:rPr>
              <a:t> სახელმწიფო. </a:t>
            </a:r>
            <a:r>
              <a:rPr lang="en-US" dirty="0" err="1">
                <a:effectLst>
                  <a:outerShdw blurRad="38100" dist="38100" dir="2700000" algn="tl">
                    <a:srgbClr val="000000">
                      <a:alpha val="43137"/>
                    </a:srgbClr>
                  </a:outerShdw>
                </a:effectLst>
                <a:latin typeface="Sylfaen" panose="010A0502050306030303" pitchFamily="18" charset="0"/>
              </a:rPr>
              <a:t>მოქალაქეებს</a:t>
            </a:r>
            <a:r>
              <a:rPr lang="en-US" dirty="0">
                <a:effectLst>
                  <a:outerShdw blurRad="38100" dist="38100" dir="2700000" algn="tl">
                    <a:srgbClr val="000000">
                      <a:alpha val="43137"/>
                    </a:srgbClr>
                  </a:outerShdw>
                </a:effectLst>
                <a:latin typeface="Sylfaen" panose="010A0502050306030303" pitchFamily="18" charset="0"/>
              </a:rPr>
              <a:t> უფლება </a:t>
            </a:r>
            <a:r>
              <a:rPr lang="en-US" dirty="0" err="1">
                <a:effectLst>
                  <a:outerShdw blurRad="38100" dist="38100" dir="2700000" algn="tl">
                    <a:srgbClr val="000000">
                      <a:alpha val="43137"/>
                    </a:srgbClr>
                  </a:outerShdw>
                </a:effectLst>
                <a:latin typeface="Sylfaen" panose="010A0502050306030303" pitchFamily="18" charset="0"/>
              </a:rPr>
              <a:t>აქვთ</a:t>
            </a:r>
            <a:r>
              <a:rPr lang="en-US" dirty="0">
                <a:effectLst>
                  <a:outerShdw blurRad="38100" dist="38100" dir="2700000" algn="tl">
                    <a:srgbClr val="000000">
                      <a:alpha val="43137"/>
                    </a:srgbClr>
                  </a:outerShdw>
                </a:effectLst>
                <a:latin typeface="Sylfaen" panose="010A0502050306030303" pitchFamily="18" charset="0"/>
              </a:rPr>
              <a:t> კანონით </a:t>
            </a:r>
            <a:r>
              <a:rPr lang="en-US" dirty="0" err="1">
                <a:effectLst>
                  <a:outerShdw blurRad="38100" dist="38100" dir="2700000" algn="tl">
                    <a:srgbClr val="000000">
                      <a:alpha val="43137"/>
                    </a:srgbClr>
                  </a:outerShdw>
                </a:effectLst>
                <a:latin typeface="Sylfaen" panose="010A0502050306030303" pitchFamily="18" charset="0"/>
              </a:rPr>
              <a:t>დადგენილი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წესით</a:t>
            </a:r>
            <a:r>
              <a:rPr lang="en-US" dirty="0">
                <a:effectLst>
                  <a:outerShdw blurRad="38100" dist="38100" dir="2700000" algn="tl">
                    <a:srgbClr val="000000">
                      <a:alpha val="43137"/>
                    </a:srgbClr>
                  </a:outerShdw>
                </a:effectLst>
                <a:latin typeface="Sylfaen" panose="010A0502050306030303" pitchFamily="18" charset="0"/>
              </a:rPr>
              <a:t> სახელმწიფოს </a:t>
            </a:r>
            <a:r>
              <a:rPr lang="en-US" dirty="0" err="1">
                <a:effectLst>
                  <a:outerShdw blurRad="38100" dist="38100" dir="2700000" algn="tl">
                    <a:srgbClr val="000000">
                      <a:alpha val="43137"/>
                    </a:srgbClr>
                  </a:outerShdw>
                </a:effectLst>
                <a:latin typeface="Sylfaen" panose="010A0502050306030303" pitchFamily="18" charset="0"/>
              </a:rPr>
              <a:t>დაფინანსებით</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მიიღონ</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პროფესიული</a:t>
            </a:r>
            <a:r>
              <a:rPr lang="en-US" dirty="0">
                <a:effectLst>
                  <a:outerShdw blurRad="38100" dist="38100" dir="2700000" algn="tl">
                    <a:srgbClr val="000000">
                      <a:alpha val="43137"/>
                    </a:srgbClr>
                  </a:outerShdw>
                </a:effectLst>
                <a:latin typeface="Sylfaen" panose="010A0502050306030303" pitchFamily="18" charset="0"/>
              </a:rPr>
              <a:t> </a:t>
            </a:r>
            <a:r>
              <a:rPr lang="en-US" dirty="0" err="1">
                <a:effectLst>
                  <a:outerShdw blurRad="38100" dist="38100" dir="2700000" algn="tl">
                    <a:srgbClr val="000000">
                      <a:alpha val="43137"/>
                    </a:srgbClr>
                  </a:outerShdw>
                </a:effectLst>
                <a:latin typeface="Sylfaen" panose="010A0502050306030303" pitchFamily="18" charset="0"/>
              </a:rPr>
              <a:t>და</a:t>
            </a:r>
            <a:r>
              <a:rPr lang="en-US" dirty="0">
                <a:effectLst>
                  <a:outerShdw blurRad="38100" dist="38100" dir="2700000" algn="tl">
                    <a:srgbClr val="000000">
                      <a:alpha val="43137"/>
                    </a:srgbClr>
                  </a:outerShdw>
                </a:effectLst>
                <a:latin typeface="Sylfaen" panose="010A0502050306030303" pitchFamily="18" charset="0"/>
              </a:rPr>
              <a:t> უმაღლესი </a:t>
            </a:r>
            <a:r>
              <a:rPr lang="en-US" dirty="0" err="1">
                <a:effectLst>
                  <a:outerShdw blurRad="38100" dist="38100" dir="2700000" algn="tl">
                    <a:srgbClr val="000000">
                      <a:alpha val="43137"/>
                    </a:srgbClr>
                  </a:outerShdw>
                </a:effectLst>
                <a:latin typeface="Sylfaen" panose="010A0502050306030303" pitchFamily="18" charset="0"/>
              </a:rPr>
              <a:t>განათლება</a:t>
            </a:r>
            <a:r>
              <a:rPr lang="en-US" dirty="0">
                <a:effectLst>
                  <a:outerShdw blurRad="38100" dist="38100" dir="2700000" algn="tl">
                    <a:srgbClr val="000000">
                      <a:alpha val="43137"/>
                    </a:srgbClr>
                  </a:outerShdw>
                </a:effectLst>
                <a:latin typeface="Sylfaen" panose="010A0502050306030303" pitchFamily="18" charset="0"/>
              </a:rPr>
              <a:t>.</a:t>
            </a:r>
          </a:p>
          <a:p>
            <a:pPr algn="just"/>
            <a:r>
              <a:rPr lang="ka-GE" dirty="0">
                <a:effectLst>
                  <a:outerShdw blurRad="38100" dist="38100" dir="2700000" algn="tl">
                    <a:srgbClr val="000000">
                      <a:alpha val="43137"/>
                    </a:srgbClr>
                  </a:outerShdw>
                </a:effectLst>
                <a:latin typeface="Sylfaen" panose="010A0502050306030303" pitchFamily="18" charset="0"/>
              </a:rPr>
              <a:t>3. </a:t>
            </a:r>
            <a:r>
              <a:rPr lang="ka-GE" dirty="0" smtClean="0">
                <a:effectLst>
                  <a:outerShdw blurRad="38100" dist="38100" dir="2700000" algn="tl">
                    <a:srgbClr val="000000">
                      <a:alpha val="43137"/>
                    </a:srgbClr>
                  </a:outerShdw>
                </a:effectLst>
                <a:latin typeface="Sylfaen" panose="010A0502050306030303" pitchFamily="18" charset="0"/>
              </a:rPr>
              <a:t>   აკადემიური </a:t>
            </a:r>
            <a:r>
              <a:rPr lang="ka-GE" dirty="0" smtClean="0">
                <a:effectLst>
                  <a:outerShdw blurRad="38100" dist="38100" dir="2700000" algn="tl">
                    <a:srgbClr val="000000">
                      <a:alpha val="43137"/>
                    </a:srgbClr>
                  </a:outerShdw>
                </a:effectLst>
                <a:latin typeface="Sylfaen" panose="010A0502050306030303" pitchFamily="18" charset="0"/>
              </a:rPr>
              <a:t>თავისუფლება </a:t>
            </a:r>
            <a:r>
              <a:rPr lang="ka-GE" u="sng" dirty="0" smtClean="0">
                <a:solidFill>
                  <a:srgbClr val="0070C0"/>
                </a:solidFill>
                <a:effectLst>
                  <a:outerShdw blurRad="38100" dist="38100" dir="2700000" algn="tl">
                    <a:srgbClr val="000000">
                      <a:alpha val="43137"/>
                    </a:srgbClr>
                  </a:outerShdw>
                </a:effectLst>
                <a:latin typeface="Sylfaen" panose="010A0502050306030303" pitchFamily="18" charset="0"/>
              </a:rPr>
              <a:t>და უმაღლესი საგანმანათლებლო დაწესებულებების ავტონომია</a:t>
            </a:r>
            <a:r>
              <a:rPr lang="ka-GE" dirty="0" smtClean="0">
                <a:effectLst>
                  <a:outerShdw blurRad="38100" dist="38100" dir="2700000" algn="tl">
                    <a:srgbClr val="000000">
                      <a:alpha val="43137"/>
                    </a:srgbClr>
                  </a:outerShdw>
                </a:effectLst>
                <a:latin typeface="Sylfaen" panose="010A0502050306030303" pitchFamily="18" charset="0"/>
              </a:rPr>
              <a:t> </a:t>
            </a:r>
            <a:r>
              <a:rPr lang="ka-GE" dirty="0">
                <a:effectLst>
                  <a:outerShdw blurRad="38100" dist="38100" dir="2700000" algn="tl">
                    <a:srgbClr val="000000">
                      <a:alpha val="43137"/>
                    </a:srgbClr>
                  </a:outerShdw>
                </a:effectLst>
                <a:latin typeface="Sylfaen" panose="010A0502050306030303" pitchFamily="18" charset="0"/>
              </a:rPr>
              <a:t>უზრუნველყოფილია.</a:t>
            </a:r>
            <a:endParaRPr lang="en-US" dirty="0">
              <a:solidFill>
                <a:schemeClr val="accent5">
                  <a:lumMod val="50000"/>
                </a:schemeClr>
              </a:solidFill>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55817300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45576" y="354396"/>
            <a:ext cx="7617823" cy="882221"/>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latin typeface="Sylfaen" panose="010A0502050306030303" pitchFamily="18" charset="0"/>
              </a:rPr>
              <a:t>მუხლი</a:t>
            </a:r>
            <a:r>
              <a:rPr lang="ka-GE" sz="2500" b="1" dirty="0">
                <a:latin typeface="Sylfaen" panose="010A0502050306030303" pitchFamily="18" charset="0"/>
              </a:rPr>
              <a:t> </a:t>
            </a:r>
            <a:r>
              <a:rPr lang="ka-GE" sz="2500" b="1" dirty="0" smtClean="0">
                <a:latin typeface="Sylfaen" panose="010A0502050306030303" pitchFamily="18" charset="0"/>
              </a:rPr>
              <a:t>28</a:t>
            </a:r>
            <a:r>
              <a:rPr lang="en-US" sz="2500" b="1" dirty="0">
                <a:latin typeface="Sylfaen" panose="010A0502050306030303" pitchFamily="18" charset="0"/>
              </a:rPr>
              <a:t>. </a:t>
            </a:r>
            <a:r>
              <a:rPr lang="ka-GE" sz="2500" b="1" dirty="0">
                <a:latin typeface="Sylfaen" panose="010A0502050306030303" pitchFamily="18" charset="0"/>
              </a:rPr>
              <a:t>ჯანმრთელობის დაცვის უფლება</a:t>
            </a:r>
            <a:endParaRPr lang="en-US" sz="2500" dirty="0">
              <a:latin typeface="Sylfaen" panose="010A0502050306030303" pitchFamily="18" charset="0"/>
            </a:endParaRPr>
          </a:p>
        </p:txBody>
      </p:sp>
      <p:sp>
        <p:nvSpPr>
          <p:cNvPr id="17" name="Content Placeholder 2"/>
          <p:cNvSpPr txBox="1">
            <a:spLocks/>
          </p:cNvSpPr>
          <p:nvPr/>
        </p:nvSpPr>
        <p:spPr>
          <a:xfrm>
            <a:off x="4260852" y="2316480"/>
            <a:ext cx="7702548" cy="4479606"/>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200" dirty="0">
                <a:effectLst>
                  <a:outerShdw blurRad="38100" dist="38100" dir="2700000" algn="tl">
                    <a:srgbClr val="000000">
                      <a:alpha val="43137"/>
                    </a:srgbClr>
                  </a:outerShdw>
                </a:effectLst>
                <a:latin typeface="Sylfaen" panose="010A0502050306030303" pitchFamily="18" charset="0"/>
              </a:rPr>
              <a:t>1.</a:t>
            </a:r>
            <a:r>
              <a:rPr lang="ka-GE" sz="2200" dirty="0">
                <a:effectLst>
                  <a:outerShdw blurRad="38100" dist="38100" dir="2700000" algn="tl">
                    <a:srgbClr val="000000">
                      <a:alpha val="43137"/>
                    </a:srgbClr>
                  </a:outerShdw>
                </a:effectLst>
                <a:latin typeface="Sylfaen" panose="010A0502050306030303" pitchFamily="18" charset="0"/>
              </a:rPr>
              <a:t> </a:t>
            </a:r>
            <a:r>
              <a:rPr lang="ka-GE" sz="2200" dirty="0" smtClean="0">
                <a:effectLst>
                  <a:outerShdw blurRad="38100" dist="38100" dir="2700000" algn="tl">
                    <a:srgbClr val="000000">
                      <a:alpha val="43137"/>
                    </a:srgbClr>
                  </a:outerShdw>
                </a:effectLst>
                <a:latin typeface="Sylfaen" panose="010A0502050306030303" pitchFamily="18" charset="0"/>
              </a:rPr>
              <a:t>	მოქალაქის </a:t>
            </a:r>
            <a:r>
              <a:rPr lang="ka-GE" sz="2200" dirty="0">
                <a:effectLst>
                  <a:outerShdw blurRad="38100" dist="38100" dir="2700000" algn="tl">
                    <a:srgbClr val="000000">
                      <a:alpha val="43137"/>
                    </a:srgbClr>
                  </a:outerShdw>
                </a:effectLst>
                <a:latin typeface="Sylfaen" panose="010A0502050306030303" pitchFamily="18" charset="0"/>
              </a:rPr>
              <a:t>უფლება </a:t>
            </a:r>
            <a:r>
              <a:rPr lang="en-US" sz="2200" dirty="0" err="1">
                <a:effectLst>
                  <a:outerShdw blurRad="38100" dist="38100" dir="2700000" algn="tl">
                    <a:srgbClr val="000000">
                      <a:alpha val="43137"/>
                    </a:srgbClr>
                  </a:outerShdw>
                </a:effectLst>
                <a:latin typeface="Sylfaen" panose="010A0502050306030303" pitchFamily="18" charset="0"/>
              </a:rPr>
              <a:t>ხელმისაწვდომ</a:t>
            </a:r>
            <a:r>
              <a:rPr lang="ka-GE" sz="2200" dirty="0">
                <a:effectLst>
                  <a:outerShdw blurRad="38100" dist="38100" dir="2700000" algn="tl">
                    <a:srgbClr val="000000">
                      <a:alpha val="43137"/>
                    </a:srgbClr>
                  </a:outerShdw>
                </a:effectLst>
                <a:latin typeface="Sylfaen" panose="010A0502050306030303" pitchFamily="18" charset="0"/>
              </a:rPr>
              <a:t> და ხარისხიან ჯანმრთელობის დაცვის მომსახურებაზე უზრუნველყოფილია კანონით</a:t>
            </a:r>
            <a:r>
              <a:rPr lang="en-US" sz="2200" dirty="0">
                <a:effectLst>
                  <a:outerShdw blurRad="38100" dist="38100" dir="2700000" algn="tl">
                    <a:srgbClr val="000000">
                      <a:alpha val="43137"/>
                    </a:srgbClr>
                  </a:outerShdw>
                </a:effectLst>
                <a:latin typeface="Sylfaen" panose="010A0502050306030303" pitchFamily="18" charset="0"/>
              </a:rPr>
              <a:t>. </a:t>
            </a:r>
          </a:p>
          <a:p>
            <a:pPr algn="just"/>
            <a:r>
              <a:rPr lang="en-US" sz="2200" dirty="0">
                <a:effectLst>
                  <a:outerShdw blurRad="38100" dist="38100" dir="2700000" algn="tl">
                    <a:srgbClr val="000000">
                      <a:alpha val="43137"/>
                    </a:srgbClr>
                  </a:outerShdw>
                </a:effectLst>
                <a:latin typeface="Sylfaen" panose="010A0502050306030303" pitchFamily="18" charset="0"/>
              </a:rPr>
              <a:t>2. </a:t>
            </a:r>
            <a:r>
              <a:rPr lang="ka-GE" sz="2200" dirty="0" smtClean="0">
                <a:effectLst>
                  <a:outerShdw blurRad="38100" dist="38100" dir="2700000" algn="tl">
                    <a:srgbClr val="000000">
                      <a:alpha val="43137"/>
                    </a:srgbClr>
                  </a:outerShdw>
                </a:effectLst>
                <a:latin typeface="Sylfaen" panose="010A0502050306030303" pitchFamily="18" charset="0"/>
              </a:rPr>
              <a:t>	</a:t>
            </a:r>
            <a:r>
              <a:rPr lang="en-US" sz="2200" dirty="0" err="1" smtClean="0">
                <a:effectLst>
                  <a:outerShdw blurRad="38100" dist="38100" dir="2700000" algn="tl">
                    <a:srgbClr val="000000">
                      <a:alpha val="43137"/>
                    </a:srgbClr>
                  </a:outerShdw>
                </a:effectLst>
                <a:latin typeface="Sylfaen" panose="010A0502050306030303" pitchFamily="18" charset="0"/>
              </a:rPr>
              <a:t>სახელმწიფო</a:t>
            </a:r>
            <a:r>
              <a:rPr lang="en-US" sz="2200" dirty="0" smtClean="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აკონტროლებს</a:t>
            </a:r>
            <a:r>
              <a:rPr lang="en-US" sz="2200" dirty="0">
                <a:effectLst>
                  <a:outerShdw blurRad="38100" dist="38100" dir="2700000" algn="tl">
                    <a:srgbClr val="000000">
                      <a:alpha val="43137"/>
                    </a:srgbClr>
                  </a:outerShdw>
                </a:effectLst>
                <a:latin typeface="Sylfaen" panose="010A0502050306030303" pitchFamily="18" charset="0"/>
              </a:rPr>
              <a:t> ჯანმრთელობის </a:t>
            </a:r>
            <a:r>
              <a:rPr lang="en-US" sz="2200" dirty="0" err="1">
                <a:effectLst>
                  <a:outerShdw blurRad="38100" dist="38100" dir="2700000" algn="tl">
                    <a:srgbClr val="000000">
                      <a:alpha val="43137"/>
                    </a:srgbClr>
                  </a:outerShdw>
                </a:effectLst>
                <a:latin typeface="Sylfaen" panose="010A0502050306030303" pitchFamily="18" charset="0"/>
              </a:rPr>
              <a:t>დაცვის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ყველა</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დაწესებულებას</a:t>
            </a:r>
            <a:r>
              <a:rPr lang="ka-GE" sz="2200" dirty="0">
                <a:effectLst>
                  <a:outerShdw blurRad="38100" dist="38100" dir="2700000" algn="tl">
                    <a:srgbClr val="000000">
                      <a:alpha val="43137"/>
                    </a:srgbClr>
                  </a:outerShdw>
                </a:effectLst>
                <a:latin typeface="Sylfaen" panose="010A0502050306030303" pitchFamily="18" charset="0"/>
              </a:rPr>
              <a:t> და სამედიცინო მომსახურების ხარისხს, არეგულირებს ფარმაცევტულ </a:t>
            </a:r>
            <a:r>
              <a:rPr lang="en-US" sz="2200" dirty="0" err="1">
                <a:effectLst>
                  <a:outerShdw blurRad="38100" dist="38100" dir="2700000" algn="tl">
                    <a:srgbClr val="000000">
                      <a:alpha val="43137"/>
                    </a:srgbClr>
                  </a:outerShdw>
                </a:effectLst>
                <a:latin typeface="Sylfaen" panose="010A0502050306030303" pitchFamily="18" charset="0"/>
              </a:rPr>
              <a:t>წარმოებას</a:t>
            </a:r>
            <a:r>
              <a:rPr lang="en-US" sz="2200" dirty="0">
                <a:effectLst>
                  <a:outerShdw blurRad="38100" dist="38100" dir="2700000" algn="tl">
                    <a:srgbClr val="000000">
                      <a:alpha val="43137"/>
                    </a:srgbClr>
                  </a:outerShdw>
                </a:effectLst>
                <a:latin typeface="Sylfaen" panose="010A0502050306030303" pitchFamily="18" charset="0"/>
              </a:rPr>
              <a:t> </a:t>
            </a:r>
            <a:r>
              <a:rPr lang="en-US" sz="2200" dirty="0" err="1">
                <a:effectLst>
                  <a:outerShdw blurRad="38100" dist="38100" dir="2700000" algn="tl">
                    <a:srgbClr val="000000">
                      <a:alpha val="43137"/>
                    </a:srgbClr>
                  </a:outerShdw>
                </a:effectLst>
                <a:latin typeface="Sylfaen" panose="010A0502050306030303" pitchFamily="18" charset="0"/>
              </a:rPr>
              <a:t>და</a:t>
            </a:r>
            <a:r>
              <a:rPr lang="en-US" sz="2200" dirty="0">
                <a:effectLst>
                  <a:outerShdw blurRad="38100" dist="38100" dir="2700000" algn="tl">
                    <a:srgbClr val="000000">
                      <a:alpha val="43137"/>
                    </a:srgbClr>
                  </a:outerShdw>
                </a:effectLst>
                <a:latin typeface="Sylfaen" panose="010A0502050306030303" pitchFamily="18" charset="0"/>
              </a:rPr>
              <a:t> </a:t>
            </a:r>
            <a:r>
              <a:rPr lang="ka-GE" sz="2200" dirty="0">
                <a:effectLst>
                  <a:outerShdw blurRad="38100" dist="38100" dir="2700000" algn="tl">
                    <a:srgbClr val="000000">
                      <a:alpha val="43137"/>
                    </a:srgbClr>
                  </a:outerShdw>
                </a:effectLst>
                <a:latin typeface="Sylfaen" panose="010A0502050306030303" pitchFamily="18" charset="0"/>
              </a:rPr>
              <a:t>ფარმაცევტული </a:t>
            </a:r>
            <a:r>
              <a:rPr lang="en-US" sz="2200" dirty="0" err="1">
                <a:effectLst>
                  <a:outerShdw blurRad="38100" dist="38100" dir="2700000" algn="tl">
                    <a:srgbClr val="000000">
                      <a:alpha val="43137"/>
                    </a:srgbClr>
                  </a:outerShdw>
                </a:effectLst>
                <a:latin typeface="Sylfaen" panose="010A0502050306030303" pitchFamily="18" charset="0"/>
              </a:rPr>
              <a:t>საშუალებები</a:t>
            </a:r>
            <a:r>
              <a:rPr lang="ka-GE" sz="2200" dirty="0">
                <a:effectLst>
                  <a:outerShdw blurRad="38100" dist="38100" dir="2700000" algn="tl">
                    <a:srgbClr val="000000">
                      <a:alpha val="43137"/>
                    </a:srgbClr>
                  </a:outerShdw>
                </a:effectLst>
                <a:latin typeface="Sylfaen" panose="010A0502050306030303" pitchFamily="18" charset="0"/>
              </a:rPr>
              <a:t>ს მიმოქცევას</a:t>
            </a:r>
            <a:r>
              <a:rPr lang="en-US" sz="220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422817149"/>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45576" y="354396"/>
            <a:ext cx="7617823" cy="777718"/>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effectLst>
                  <a:outerShdw blurRad="38100" dist="38100" dir="2700000" algn="tl">
                    <a:srgbClr val="000000">
                      <a:alpha val="43137"/>
                    </a:srgbClr>
                  </a:outerShdw>
                </a:effectLst>
                <a:latin typeface="Sylfaen" panose="010A0502050306030303" pitchFamily="18" charset="0"/>
              </a:rPr>
              <a:t>მუხლი</a:t>
            </a:r>
            <a:r>
              <a:rPr lang="ka-GE" sz="2500" b="1" dirty="0">
                <a:effectLst>
                  <a:outerShdw blurRad="38100" dist="38100" dir="2700000" algn="tl">
                    <a:srgbClr val="000000">
                      <a:alpha val="43137"/>
                    </a:srgbClr>
                  </a:outerShdw>
                </a:effectLst>
                <a:latin typeface="Sylfaen" panose="010A0502050306030303" pitchFamily="18" charset="0"/>
              </a:rPr>
              <a:t> </a:t>
            </a:r>
            <a:r>
              <a:rPr lang="ka-GE" sz="2500" b="1" dirty="0" smtClean="0">
                <a:effectLst>
                  <a:outerShdw blurRad="38100" dist="38100" dir="2700000" algn="tl">
                    <a:srgbClr val="000000">
                      <a:alpha val="43137"/>
                    </a:srgbClr>
                  </a:outerShdw>
                </a:effectLst>
                <a:latin typeface="Sylfaen" panose="010A0502050306030303" pitchFamily="18" charset="0"/>
              </a:rPr>
              <a:t>29</a:t>
            </a:r>
            <a:r>
              <a:rPr lang="en-US" sz="2500" b="1" dirty="0">
                <a:effectLst>
                  <a:outerShdw blurRad="38100" dist="38100" dir="2700000" algn="tl">
                    <a:srgbClr val="000000">
                      <a:alpha val="43137"/>
                    </a:srgbClr>
                  </a:outerShdw>
                </a:effectLst>
                <a:latin typeface="Sylfaen" panose="010A0502050306030303" pitchFamily="18" charset="0"/>
              </a:rPr>
              <a:t>. </a:t>
            </a:r>
            <a:r>
              <a:rPr lang="ka-GE" sz="2500" b="1" dirty="0">
                <a:effectLst>
                  <a:outerShdw blurRad="38100" dist="38100" dir="2700000" algn="tl">
                    <a:srgbClr val="000000">
                      <a:alpha val="43137"/>
                    </a:srgbClr>
                  </a:outerShdw>
                </a:effectLst>
                <a:latin typeface="Sylfaen" panose="010A0502050306030303" pitchFamily="18" charset="0"/>
              </a:rPr>
              <a:t>გარემოს დაცვის უფლება</a:t>
            </a:r>
            <a:endParaRPr lang="en-US" sz="25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2020389"/>
            <a:ext cx="7702548" cy="459631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2100" dirty="0">
                <a:effectLst>
                  <a:outerShdw blurRad="38100" dist="38100" dir="2700000" algn="tl">
                    <a:srgbClr val="000000">
                      <a:alpha val="43137"/>
                    </a:srgbClr>
                  </a:outerShdw>
                </a:effectLst>
                <a:latin typeface="Sylfaen" panose="010A0502050306030303" pitchFamily="18" charset="0"/>
              </a:rPr>
              <a:t>1</a:t>
            </a:r>
            <a:r>
              <a:rPr lang="en-US" sz="2100" dirty="0">
                <a:effectLst>
                  <a:outerShdw blurRad="38100" dist="38100" dir="2700000" algn="tl">
                    <a:srgbClr val="000000">
                      <a:alpha val="43137"/>
                    </a:srgbClr>
                  </a:outerShdw>
                </a:effectLst>
                <a:latin typeface="Sylfaen" panose="010A0502050306030303" pitchFamily="18" charset="0"/>
              </a:rPr>
              <a:t>.</a:t>
            </a:r>
            <a:r>
              <a:rPr lang="ka-GE" sz="2100" dirty="0">
                <a:effectLst>
                  <a:outerShdw blurRad="38100" dist="38100" dir="2700000" algn="tl">
                    <a:srgbClr val="000000">
                      <a:alpha val="43137"/>
                    </a:srgbClr>
                  </a:outerShdw>
                </a:effectLst>
                <a:latin typeface="Sylfaen" panose="010A0502050306030303" pitchFamily="18" charset="0"/>
              </a:rPr>
              <a:t> ყველას აქვს უფლება ცხოვრობდეს ჯანმრთელობისთვის უვნებელ გარემოში, სარგებლობდეს ბუნებრივი გარემოთი და საჯარო სივრცით. ყველას აქვს უფლება </a:t>
            </a:r>
            <a:r>
              <a:rPr lang="en-US" sz="2100" dirty="0" err="1">
                <a:effectLst>
                  <a:outerShdw blurRad="38100" dist="38100" dir="2700000" algn="tl">
                    <a:srgbClr val="000000">
                      <a:alpha val="43137"/>
                    </a:srgbClr>
                  </a:outerShdw>
                </a:effectLst>
                <a:latin typeface="Sylfaen" panose="010A0502050306030303" pitchFamily="18" charset="0"/>
              </a:rPr>
              <a:t>დროულად</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მიიღოს</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სრული</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ინფორმაცია</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გარემოს</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მდგომარეობის</a:t>
            </a:r>
            <a:r>
              <a:rPr lang="en-US" sz="2100" dirty="0">
                <a:effectLst>
                  <a:outerShdw blurRad="38100" dist="38100" dir="2700000" algn="tl">
                    <a:srgbClr val="000000">
                      <a:alpha val="43137"/>
                    </a:srgbClr>
                  </a:outerShdw>
                </a:effectLst>
                <a:latin typeface="Sylfaen" panose="010A0502050306030303" pitchFamily="18" charset="0"/>
              </a:rPr>
              <a:t> შესახებ.</a:t>
            </a:r>
            <a:r>
              <a:rPr lang="ka-GE" sz="2100" dirty="0">
                <a:effectLst>
                  <a:outerShdw blurRad="38100" dist="38100" dir="2700000" algn="tl">
                    <a:srgbClr val="000000">
                      <a:alpha val="43137"/>
                    </a:srgbClr>
                  </a:outerShdw>
                </a:effectLst>
                <a:latin typeface="Sylfaen" panose="010A0502050306030303" pitchFamily="18" charset="0"/>
              </a:rPr>
              <a:t> ყველას აქვს უფლება ზრუნავდეს გარემოს დაცვაზე. </a:t>
            </a:r>
            <a:r>
              <a:rPr lang="ka-GE" sz="2100" dirty="0" err="1">
                <a:effectLst>
                  <a:outerShdw blurRad="38100" dist="38100" dir="2700000" algn="tl">
                    <a:srgbClr val="000000">
                      <a:alpha val="43137"/>
                    </a:srgbClr>
                  </a:outerShdw>
                </a:effectLst>
                <a:latin typeface="Sylfaen" panose="010A0502050306030303" pitchFamily="18" charset="0"/>
              </a:rPr>
              <a:t>გარემოსდაცვით</a:t>
            </a:r>
            <a:r>
              <a:rPr lang="ka-GE" sz="2100" dirty="0">
                <a:effectLst>
                  <a:outerShdw blurRad="38100" dist="38100" dir="2700000" algn="tl">
                    <a:srgbClr val="000000">
                      <a:alpha val="43137"/>
                    </a:srgbClr>
                  </a:outerShdw>
                </a:effectLst>
                <a:latin typeface="Sylfaen" panose="010A0502050306030303" pitchFamily="18" charset="0"/>
              </a:rPr>
              <a:t> საკითხებთან დაკავშირებული გადაწყვეტილებების მიღებაში მონაწილეობის უფლება უზრუნველყოფილია კანონით.</a:t>
            </a:r>
            <a:endParaRPr lang="en-US" sz="2100" dirty="0">
              <a:effectLst>
                <a:outerShdw blurRad="38100" dist="38100" dir="2700000" algn="tl">
                  <a:srgbClr val="000000">
                    <a:alpha val="43137"/>
                  </a:srgbClr>
                </a:outerShdw>
              </a:effectLst>
              <a:latin typeface="Sylfaen" panose="010A0502050306030303" pitchFamily="18" charset="0"/>
            </a:endParaRPr>
          </a:p>
          <a:p>
            <a:pPr algn="just"/>
            <a:r>
              <a:rPr lang="ka-GE" sz="2100" dirty="0">
                <a:effectLst>
                  <a:outerShdw blurRad="38100" dist="38100" dir="2700000" algn="tl">
                    <a:srgbClr val="000000">
                      <a:alpha val="43137"/>
                    </a:srgbClr>
                  </a:outerShdw>
                </a:effectLst>
                <a:latin typeface="Sylfaen" panose="010A0502050306030303" pitchFamily="18" charset="0"/>
              </a:rPr>
              <a:t>2. ახლანდელი და მომავალი თაობების ინტერესების გათვალისწინებით გარემოს დაცვა</a:t>
            </a:r>
            <a:r>
              <a:rPr lang="ka-GE" sz="2100" strike="sngStrike" dirty="0" smtClean="0">
                <a:solidFill>
                  <a:srgbClr val="00B0F0"/>
                </a:solidFill>
                <a:effectLst>
                  <a:outerShdw blurRad="38100" dist="38100" dir="2700000" algn="tl">
                    <a:srgbClr val="000000">
                      <a:alpha val="43137"/>
                    </a:srgbClr>
                  </a:outerShdw>
                </a:effectLst>
                <a:latin typeface="Sylfaen" panose="010A0502050306030303" pitchFamily="18" charset="0"/>
              </a:rPr>
              <a:t>,</a:t>
            </a:r>
            <a:r>
              <a:rPr lang="ka-GE" sz="2100" dirty="0" smtClean="0">
                <a:solidFill>
                  <a:srgbClr val="00B0F0"/>
                </a:solidFill>
                <a:effectLst>
                  <a:outerShdw blurRad="38100" dist="38100" dir="2700000" algn="tl">
                    <a:srgbClr val="000000">
                      <a:alpha val="43137"/>
                    </a:srgbClr>
                  </a:outerShdw>
                </a:effectLst>
                <a:latin typeface="Sylfaen" panose="010A0502050306030303" pitchFamily="18" charset="0"/>
              </a:rPr>
              <a:t> </a:t>
            </a:r>
            <a:r>
              <a:rPr lang="ka-GE" sz="2100" u="sng" dirty="0" smtClean="0">
                <a:solidFill>
                  <a:srgbClr val="0070C0"/>
                </a:solidFill>
                <a:effectLst>
                  <a:outerShdw blurRad="38100" dist="38100" dir="2700000" algn="tl">
                    <a:srgbClr val="000000">
                      <a:alpha val="43137"/>
                    </a:srgbClr>
                  </a:outerShdw>
                </a:effectLst>
                <a:latin typeface="Sylfaen" panose="010A0502050306030303" pitchFamily="18" charset="0"/>
              </a:rPr>
              <a:t>და</a:t>
            </a:r>
            <a:r>
              <a:rPr lang="ka-GE" sz="2100" dirty="0" smtClean="0">
                <a:effectLst>
                  <a:outerShdw blurRad="38100" dist="38100" dir="2700000" algn="tl">
                    <a:srgbClr val="000000">
                      <a:alpha val="43137"/>
                    </a:srgbClr>
                  </a:outerShdw>
                </a:effectLst>
                <a:latin typeface="Sylfaen" panose="010A0502050306030303" pitchFamily="18" charset="0"/>
              </a:rPr>
              <a:t> </a:t>
            </a:r>
            <a:r>
              <a:rPr lang="ka-GE" sz="2100" dirty="0">
                <a:effectLst>
                  <a:outerShdw blurRad="38100" dist="38100" dir="2700000" algn="tl">
                    <a:srgbClr val="000000">
                      <a:alpha val="43137"/>
                    </a:srgbClr>
                  </a:outerShdw>
                </a:effectLst>
                <a:latin typeface="Sylfaen" panose="010A0502050306030303" pitchFamily="18" charset="0"/>
              </a:rPr>
              <a:t>ბუნებრივი რესურსებით რაციონალური სარგებლობა </a:t>
            </a:r>
            <a:r>
              <a:rPr lang="ka-GE" sz="2100" strike="sngStrike" dirty="0">
                <a:solidFill>
                  <a:srgbClr val="00B0F0"/>
                </a:solidFill>
                <a:effectLst>
                  <a:outerShdw blurRad="38100" dist="38100" dir="2700000" algn="tl">
                    <a:srgbClr val="000000">
                      <a:alpha val="43137"/>
                    </a:srgbClr>
                  </a:outerShdw>
                </a:effectLst>
                <a:latin typeface="Sylfaen" panose="010A0502050306030303" pitchFamily="18" charset="0"/>
              </a:rPr>
              <a:t>და მდგრადი ეკოლოგიური განვითარება</a:t>
            </a:r>
            <a:r>
              <a:rPr lang="ka-GE" sz="2100" dirty="0">
                <a:effectLst>
                  <a:outerShdw blurRad="38100" dist="38100" dir="2700000" algn="tl">
                    <a:srgbClr val="000000">
                      <a:alpha val="43137"/>
                    </a:srgbClr>
                  </a:outerShdw>
                </a:effectLst>
                <a:latin typeface="Sylfaen" panose="010A0502050306030303" pitchFamily="18" charset="0"/>
              </a:rPr>
              <a:t> უზრუნველყოფილია კანონით. </a:t>
            </a:r>
            <a:endParaRPr lang="en-US" sz="210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88702942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36868" y="182880"/>
            <a:ext cx="7626531" cy="1027611"/>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effectLst>
                  <a:outerShdw blurRad="38100" dist="38100" dir="2700000" algn="tl">
                    <a:srgbClr val="000000">
                      <a:alpha val="43137"/>
                    </a:srgbClr>
                  </a:outerShdw>
                </a:effectLst>
                <a:latin typeface="Sylfaen" panose="010A0502050306030303" pitchFamily="18" charset="0"/>
              </a:rPr>
              <a:t>მუხლი</a:t>
            </a:r>
            <a:r>
              <a:rPr lang="ka-GE" sz="2500" b="1" dirty="0">
                <a:effectLst>
                  <a:outerShdw blurRad="38100" dist="38100" dir="2700000" algn="tl">
                    <a:srgbClr val="000000">
                      <a:alpha val="43137"/>
                    </a:srgbClr>
                  </a:outerShdw>
                </a:effectLst>
                <a:latin typeface="Sylfaen" panose="010A0502050306030303" pitchFamily="18" charset="0"/>
              </a:rPr>
              <a:t> </a:t>
            </a:r>
            <a:r>
              <a:rPr lang="ka-GE" sz="2500" b="1" dirty="0" smtClean="0">
                <a:effectLst>
                  <a:outerShdw blurRad="38100" dist="38100" dir="2700000" algn="tl">
                    <a:srgbClr val="000000">
                      <a:alpha val="43137"/>
                    </a:srgbClr>
                  </a:outerShdw>
                </a:effectLst>
                <a:latin typeface="Sylfaen" panose="010A0502050306030303" pitchFamily="18" charset="0"/>
              </a:rPr>
              <a:t>30</a:t>
            </a:r>
            <a:r>
              <a:rPr lang="en-US" sz="2500" b="1" dirty="0">
                <a:effectLst>
                  <a:outerShdw blurRad="38100" dist="38100" dir="2700000" algn="tl">
                    <a:srgbClr val="000000">
                      <a:alpha val="43137"/>
                    </a:srgbClr>
                  </a:outerShdw>
                </a:effectLst>
                <a:latin typeface="Sylfaen" panose="010A0502050306030303" pitchFamily="18" charset="0"/>
              </a:rPr>
              <a:t>. </a:t>
            </a:r>
            <a:r>
              <a:rPr lang="ka-GE" sz="2500" b="1" dirty="0">
                <a:effectLst>
                  <a:outerShdw blurRad="38100" dist="38100" dir="2700000" algn="tl">
                    <a:srgbClr val="000000">
                      <a:alpha val="43137"/>
                    </a:srgbClr>
                  </a:outerShdw>
                </a:effectLst>
                <a:latin typeface="Sylfaen" panose="010A0502050306030303" pitchFamily="18" charset="0"/>
              </a:rPr>
              <a:t>ქორწინების უფლება, დედათა და ბავშვთა უფლებები</a:t>
            </a:r>
            <a:endParaRPr lang="en-US" sz="25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2464526"/>
            <a:ext cx="7702548" cy="415217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2200" dirty="0">
                <a:effectLst>
                  <a:outerShdw blurRad="38100" dist="38100" dir="2700000" algn="tl">
                    <a:srgbClr val="000000">
                      <a:alpha val="43137"/>
                    </a:srgbClr>
                  </a:outerShdw>
                </a:effectLst>
              </a:rPr>
              <a:t>1. </a:t>
            </a:r>
            <a:r>
              <a:rPr lang="en-US" sz="2200" dirty="0" err="1">
                <a:effectLst>
                  <a:outerShdw blurRad="38100" dist="38100" dir="2700000" algn="tl">
                    <a:srgbClr val="000000">
                      <a:alpha val="43137"/>
                    </a:srgbClr>
                  </a:outerShdw>
                </a:effectLst>
              </a:rPr>
              <a:t>ქორწინება</a:t>
            </a:r>
            <a:r>
              <a:rPr lang="ka-GE" sz="2200" dirty="0">
                <a:effectLst>
                  <a:outerShdw blurRad="38100" dist="38100" dir="2700000" algn="tl">
                    <a:srgbClr val="000000">
                      <a:alpha val="43137"/>
                    </a:srgbClr>
                  </a:outerShdw>
                </a:effectLst>
              </a:rPr>
              <a:t>, როგორც ქალისა და მამაკაცის კავშირი ოჯახის შექმნის მიზნით, </a:t>
            </a:r>
            <a:r>
              <a:rPr lang="en-US" sz="2200" dirty="0" err="1">
                <a:effectLst>
                  <a:outerShdw blurRad="38100" dist="38100" dir="2700000" algn="tl">
                    <a:srgbClr val="000000">
                      <a:alpha val="43137"/>
                    </a:srgbClr>
                  </a:outerShdw>
                </a:effectLst>
              </a:rPr>
              <a:t>ემყარება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მეუღლეთა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უფლებრივ</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თანასწორობასა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და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ნებაყოფლობას</a:t>
            </a:r>
            <a:r>
              <a:rPr lang="en-US" sz="2200" dirty="0">
                <a:effectLst>
                  <a:outerShdw blurRad="38100" dist="38100" dir="2700000" algn="tl">
                    <a:srgbClr val="000000">
                      <a:alpha val="43137"/>
                    </a:srgbClr>
                  </a:outerShdw>
                </a:effectLst>
              </a:rPr>
              <a:t>.</a:t>
            </a:r>
          </a:p>
          <a:p>
            <a:pPr algn="just"/>
            <a:endParaRPr lang="ka-GE" sz="2200" dirty="0" smtClean="0">
              <a:effectLst>
                <a:outerShdw blurRad="38100" dist="38100" dir="2700000" algn="tl">
                  <a:srgbClr val="000000">
                    <a:alpha val="43137"/>
                  </a:srgbClr>
                </a:outerShdw>
              </a:effectLst>
            </a:endParaRPr>
          </a:p>
          <a:p>
            <a:pPr algn="just"/>
            <a:r>
              <a:rPr lang="en-US" sz="2200" dirty="0" smtClean="0">
                <a:effectLst>
                  <a:outerShdw blurRad="38100" dist="38100" dir="2700000" algn="tl">
                    <a:srgbClr val="000000">
                      <a:alpha val="43137"/>
                    </a:srgbClr>
                  </a:outerShdw>
                </a:effectLst>
              </a:rPr>
              <a:t>2</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დედათა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და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ბავშვთა</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უფლებები</a:t>
            </a:r>
            <a:r>
              <a:rPr lang="en-US" sz="2200" dirty="0">
                <a:effectLst>
                  <a:outerShdw blurRad="38100" dist="38100" dir="2700000" algn="tl">
                    <a:srgbClr val="000000">
                      <a:alpha val="43137"/>
                    </a:srgbClr>
                  </a:outerShdw>
                </a:effectLst>
              </a:rPr>
              <a:t> </a:t>
            </a:r>
            <a:r>
              <a:rPr lang="en-US" sz="2200" dirty="0" err="1">
                <a:effectLst>
                  <a:outerShdw blurRad="38100" dist="38100" dir="2700000" algn="tl">
                    <a:srgbClr val="000000">
                      <a:alpha val="43137"/>
                    </a:srgbClr>
                  </a:outerShdw>
                </a:effectLst>
              </a:rPr>
              <a:t>დაცულია</a:t>
            </a:r>
            <a:r>
              <a:rPr lang="en-US" sz="2200" dirty="0">
                <a:effectLst>
                  <a:outerShdw blurRad="38100" dist="38100" dir="2700000" algn="tl">
                    <a:srgbClr val="000000">
                      <a:alpha val="43137"/>
                    </a:srgbClr>
                  </a:outerShdw>
                </a:effectLst>
              </a:rPr>
              <a:t> კანონით</a:t>
            </a:r>
            <a:r>
              <a:rPr lang="ka-GE" sz="2200" dirty="0">
                <a:effectLst>
                  <a:outerShdw blurRad="38100" dist="38100" dir="2700000" algn="tl">
                    <a:srgbClr val="000000">
                      <a:alpha val="43137"/>
                    </a:srgbClr>
                  </a:outerShdw>
                </a:effectLst>
              </a:rPr>
              <a:t>.</a:t>
            </a:r>
            <a:endParaRPr lang="en-US" sz="2200" dirty="0">
              <a:effectLst>
                <a:outerShdw blurRad="38100" dist="38100" dir="2700000" algn="tl">
                  <a:srgbClr val="000000">
                    <a:alpha val="43137"/>
                  </a:srgbClr>
                </a:outerShdw>
              </a:effectLst>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49897192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28160" y="354396"/>
            <a:ext cx="7635240" cy="80384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effectLst>
                  <a:outerShdw blurRad="38100" dist="38100" dir="2700000" algn="tl">
                    <a:srgbClr val="000000">
                      <a:alpha val="43137"/>
                    </a:srgbClr>
                  </a:outerShdw>
                </a:effectLst>
                <a:latin typeface="Sylfaen" panose="010A0502050306030303" pitchFamily="18" charset="0"/>
              </a:rPr>
              <a:t>მუხლი</a:t>
            </a:r>
            <a:r>
              <a:rPr lang="ka-GE" sz="2500" b="1" dirty="0">
                <a:effectLst>
                  <a:outerShdw blurRad="38100" dist="38100" dir="2700000" algn="tl">
                    <a:srgbClr val="000000">
                      <a:alpha val="43137"/>
                    </a:srgbClr>
                  </a:outerShdw>
                </a:effectLst>
                <a:latin typeface="Sylfaen" panose="010A0502050306030303" pitchFamily="18" charset="0"/>
              </a:rPr>
              <a:t> </a:t>
            </a:r>
            <a:r>
              <a:rPr lang="ka-GE" sz="2500" b="1" dirty="0" smtClean="0">
                <a:effectLst>
                  <a:outerShdw blurRad="38100" dist="38100" dir="2700000" algn="tl">
                    <a:srgbClr val="000000">
                      <a:alpha val="43137"/>
                    </a:srgbClr>
                  </a:outerShdw>
                </a:effectLst>
                <a:latin typeface="Sylfaen" panose="010A0502050306030303" pitchFamily="18" charset="0"/>
              </a:rPr>
              <a:t>31</a:t>
            </a:r>
            <a:r>
              <a:rPr lang="en-US" sz="2500" b="1" dirty="0">
                <a:effectLst>
                  <a:outerShdw blurRad="38100" dist="38100" dir="2700000" algn="tl">
                    <a:srgbClr val="000000">
                      <a:alpha val="43137"/>
                    </a:srgbClr>
                  </a:outerShdw>
                </a:effectLst>
                <a:latin typeface="Sylfaen" panose="010A0502050306030303" pitchFamily="18" charset="0"/>
              </a:rPr>
              <a:t>. </a:t>
            </a:r>
            <a:r>
              <a:rPr lang="ka-GE" sz="2500" b="1" dirty="0">
                <a:effectLst>
                  <a:outerShdw blurRad="38100" dist="38100" dir="2700000" algn="tl">
                    <a:srgbClr val="000000">
                      <a:alpha val="43137"/>
                    </a:srgbClr>
                  </a:outerShdw>
                </a:effectLst>
                <a:latin typeface="Sylfaen" panose="010A0502050306030303" pitchFamily="18" charset="0"/>
              </a:rPr>
              <a:t>საპროცესო უფლებები</a:t>
            </a:r>
            <a:endParaRPr lang="en-US" sz="2500" dirty="0">
              <a:effectLst>
                <a:outerShdw blurRad="38100" dist="38100" dir="2700000" algn="tl">
                  <a:srgbClr val="000000">
                    <a:alpha val="43137"/>
                  </a:srgbClr>
                </a:outerShdw>
              </a:effectLst>
              <a:latin typeface="Sylfaen" panose="010A0502050306030303" pitchFamily="18" charset="0"/>
            </a:endParaRPr>
          </a:p>
        </p:txBody>
      </p:sp>
      <p:sp>
        <p:nvSpPr>
          <p:cNvPr id="17" name="Content Placeholder 2"/>
          <p:cNvSpPr txBox="1">
            <a:spLocks/>
          </p:cNvSpPr>
          <p:nvPr/>
        </p:nvSpPr>
        <p:spPr>
          <a:xfrm>
            <a:off x="4260852" y="1698171"/>
            <a:ext cx="7702548" cy="5016137"/>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800" dirty="0">
                <a:effectLst>
                  <a:outerShdw blurRad="38100" dist="38100" dir="2700000" algn="tl">
                    <a:srgbClr val="000000">
                      <a:alpha val="43137"/>
                    </a:srgbClr>
                  </a:outerShdw>
                </a:effectLst>
                <a:latin typeface="Sylfaen" panose="010A0502050306030303" pitchFamily="18" charset="0"/>
              </a:rPr>
              <a:t>1.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ყოველ</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ადამიანს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აქვს</a:t>
            </a:r>
            <a:r>
              <a:rPr lang="en-US" sz="1800" dirty="0">
                <a:effectLst>
                  <a:outerShdw blurRad="38100" dist="38100" dir="2700000" algn="tl">
                    <a:srgbClr val="000000">
                      <a:alpha val="43137"/>
                    </a:srgbClr>
                  </a:outerShdw>
                </a:effectLst>
                <a:latin typeface="Sylfaen" panose="010A0502050306030303" pitchFamily="18" charset="0"/>
              </a:rPr>
              <a:t> უფლება </a:t>
            </a:r>
            <a:r>
              <a:rPr lang="en-US" sz="1800" dirty="0" err="1">
                <a:effectLst>
                  <a:outerShdw blurRad="38100" dist="38100" dir="2700000" algn="tl">
                    <a:srgbClr val="000000">
                      <a:alpha val="43137"/>
                    </a:srgbClr>
                  </a:outerShdw>
                </a:effectLst>
                <a:latin typeface="Sylfaen" panose="010A0502050306030303" pitchFamily="18" charset="0"/>
              </a:rPr>
              <a:t>თავის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უფლებათა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დასაცავად</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მიმართოს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1800" dirty="0">
                <a:effectLst>
                  <a:outerShdw blurRad="38100" dist="38100" dir="2700000" algn="tl">
                    <a:srgbClr val="000000">
                      <a:alpha val="43137"/>
                    </a:srgbClr>
                  </a:outerShdw>
                </a:effectLst>
                <a:latin typeface="Sylfaen" panose="010A0502050306030303" pitchFamily="18" charset="0"/>
              </a:rPr>
              <a:t>.</a:t>
            </a:r>
            <a:r>
              <a:rPr lang="ka-GE" sz="1800" dirty="0">
                <a:effectLst>
                  <a:outerShdw blurRad="38100" dist="38100" dir="2700000" algn="tl">
                    <a:srgbClr val="000000">
                      <a:alpha val="43137"/>
                    </a:srgbClr>
                  </a:outerShdw>
                </a:effectLst>
                <a:latin typeface="Sylfaen" panose="010A0502050306030303" pitchFamily="18" charset="0"/>
              </a:rPr>
              <a:t> საქმის სამართლიანი და დროული განხილვის უფლება უზრუნველყოფილია. </a:t>
            </a:r>
            <a:endParaRPr lang="en-US" sz="1800" dirty="0">
              <a:effectLst>
                <a:outerShdw blurRad="38100" dist="38100" dir="2700000" algn="tl">
                  <a:srgbClr val="000000">
                    <a:alpha val="43137"/>
                  </a:srgbClr>
                </a:outerShdw>
              </a:effectLst>
              <a:latin typeface="Sylfaen" panose="010A0502050306030303" pitchFamily="18" charset="0"/>
            </a:endParaRPr>
          </a:p>
          <a:p>
            <a:pPr algn="just"/>
            <a:r>
              <a:rPr lang="en-US" sz="1800" dirty="0">
                <a:effectLst>
                  <a:outerShdw blurRad="38100" dist="38100" dir="2700000" algn="tl">
                    <a:srgbClr val="000000">
                      <a:alpha val="43137"/>
                    </a:srgbClr>
                  </a:outerShdw>
                </a:effectLst>
                <a:latin typeface="Sylfaen" panose="010A0502050306030303" pitchFamily="18" charset="0"/>
              </a:rPr>
              <a:t>2.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ყოველი</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პირი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უნდა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განსაჯოს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მხოლოდ</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იმ</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სასამართლომ</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რომლის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იურისდიქციასაც</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ექვემდებარება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მისი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საქმე</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en-US" sz="1800" dirty="0">
                <a:effectLst>
                  <a:outerShdw blurRad="38100" dist="38100" dir="2700000" algn="tl">
                    <a:srgbClr val="000000">
                      <a:alpha val="43137"/>
                    </a:srgbClr>
                  </a:outerShdw>
                </a:effectLst>
                <a:latin typeface="Sylfaen" panose="010A0502050306030303" pitchFamily="18" charset="0"/>
              </a:rPr>
              <a:t>3.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დაცვის</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a:effectLst>
                  <a:outerShdw blurRad="38100" dist="38100" dir="2700000" algn="tl">
                    <a:srgbClr val="000000">
                      <a:alpha val="43137"/>
                    </a:srgbClr>
                  </a:outerShdw>
                </a:effectLst>
                <a:latin typeface="Sylfaen" panose="010A0502050306030303" pitchFamily="18" charset="0"/>
              </a:rPr>
              <a:t>უფლება </a:t>
            </a:r>
            <a:r>
              <a:rPr lang="en-US" sz="1800" dirty="0" err="1">
                <a:effectLst>
                  <a:outerShdw blurRad="38100" dist="38100" dir="2700000" algn="tl">
                    <a:srgbClr val="000000">
                      <a:alpha val="43137"/>
                    </a:srgbClr>
                  </a:outerShdw>
                </a:effectLst>
                <a:latin typeface="Sylfaen" panose="010A0502050306030303" pitchFamily="18" charset="0"/>
              </a:rPr>
              <a:t>გარანტირებულია</a:t>
            </a:r>
            <a:r>
              <a:rPr lang="en-US" sz="1800" dirty="0">
                <a:effectLst>
                  <a:outerShdw blurRad="38100" dist="38100" dir="2700000" algn="tl">
                    <a:srgbClr val="000000">
                      <a:alpha val="43137"/>
                    </a:srgbClr>
                  </a:outerShdw>
                </a:effectLst>
                <a:latin typeface="Sylfaen" panose="010A0502050306030303" pitchFamily="18" charset="0"/>
              </a:rPr>
              <a:t>.</a:t>
            </a:r>
            <a:r>
              <a:rPr lang="ka-GE" sz="1800" dirty="0">
                <a:effectLst>
                  <a:outerShdw blurRad="38100" dist="38100" dir="2700000" algn="tl">
                    <a:srgbClr val="000000">
                      <a:alpha val="43137"/>
                    </a:srgbClr>
                  </a:outerShdw>
                </a:effectLst>
                <a:latin typeface="Sylfaen" panose="010A0502050306030303" pitchFamily="18" charset="0"/>
              </a:rPr>
              <a:t> ყველას აქვს უფლება სასამართლოში დაიცვას თავისი უფლებები პირადად ან ადვოკატის მეშვეობით, აგრეთვე კანონით განსაზღვრულ შემთხვევებში − წარმომადგენლის მეშვეობით. ადვოკატის უფლებების შეუფერხებელი განხორციელება და ადვოკატთა </a:t>
            </a:r>
            <a:r>
              <a:rPr lang="ka-GE" sz="1800" dirty="0" err="1">
                <a:effectLst>
                  <a:outerShdw blurRad="38100" dist="38100" dir="2700000" algn="tl">
                    <a:srgbClr val="000000">
                      <a:alpha val="43137"/>
                    </a:srgbClr>
                  </a:outerShdw>
                </a:effectLst>
                <a:latin typeface="Sylfaen" panose="010A0502050306030303" pitchFamily="18" charset="0"/>
              </a:rPr>
              <a:t>თვითორგანიზების</a:t>
            </a:r>
            <a:r>
              <a:rPr lang="ka-GE" sz="1800" dirty="0">
                <a:effectLst>
                  <a:outerShdw blurRad="38100" dist="38100" dir="2700000" algn="tl">
                    <a:srgbClr val="000000">
                      <a:alpha val="43137"/>
                    </a:srgbClr>
                  </a:outerShdw>
                </a:effectLst>
                <a:latin typeface="Sylfaen" panose="010A0502050306030303" pitchFamily="18" charset="0"/>
              </a:rPr>
              <a:t> უფლება გარანტირებულია კანონით.</a:t>
            </a:r>
            <a:endParaRPr lang="en-US" sz="1800" dirty="0">
              <a:effectLst>
                <a:outerShdw blurRad="38100" dist="38100" dir="2700000" algn="tl">
                  <a:srgbClr val="000000">
                    <a:alpha val="43137"/>
                  </a:srgbClr>
                </a:outerShdw>
              </a:effectLst>
              <a:latin typeface="Sylfaen" panose="010A0502050306030303" pitchFamily="18" charset="0"/>
            </a:endParaRPr>
          </a:p>
          <a:p>
            <a:pPr algn="just"/>
            <a:r>
              <a:rPr lang="ka-GE" sz="1800" dirty="0">
                <a:effectLst>
                  <a:outerShdw blurRad="38100" dist="38100" dir="2700000" algn="tl">
                    <a:srgbClr val="000000">
                      <a:alpha val="43137"/>
                    </a:srgbClr>
                  </a:outerShdw>
                </a:effectLst>
                <a:latin typeface="Sylfaen" panose="010A0502050306030303" pitchFamily="18" charset="0"/>
              </a:rPr>
              <a:t>4</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ბრალდებულს</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a:effectLst>
                  <a:outerShdw blurRad="38100" dist="38100" dir="2700000" algn="tl">
                    <a:srgbClr val="000000">
                      <a:alpha val="43137"/>
                    </a:srgbClr>
                  </a:outerShdw>
                </a:effectLst>
                <a:latin typeface="Sylfaen" panose="010A0502050306030303" pitchFamily="18" charset="0"/>
              </a:rPr>
              <a:t>უფლება </a:t>
            </a:r>
            <a:r>
              <a:rPr lang="en-US" sz="1800" dirty="0" err="1">
                <a:effectLst>
                  <a:outerShdw blurRad="38100" dist="38100" dir="2700000" algn="tl">
                    <a:srgbClr val="000000">
                      <a:alpha val="43137"/>
                    </a:srgbClr>
                  </a:outerShdw>
                </a:effectLst>
                <a:latin typeface="Sylfaen" panose="010A0502050306030303" pitchFamily="18" charset="0"/>
              </a:rPr>
              <a:t>აქვს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მოითხოვოს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თავისი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მოწმეების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გამოძახება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ისეთ</a:t>
            </a:r>
            <a:r>
              <a:rPr lang="ka-GE" sz="1800" dirty="0">
                <a:effectLst>
                  <a:outerShdw blurRad="38100" dist="38100" dir="2700000" algn="tl">
                    <a:srgbClr val="000000">
                      <a:alpha val="43137"/>
                    </a:srgbClr>
                  </a:outerShdw>
                </a:effectLst>
                <a:latin typeface="Sylfaen" panose="010A0502050306030303" pitchFamily="18" charset="0"/>
              </a:rPr>
              <a:t>ი</a:t>
            </a:r>
            <a:r>
              <a:rPr lang="en-US" sz="1800" dirty="0" err="1">
                <a:effectLst>
                  <a:outerShdw blurRad="38100" dist="38100" dir="2700000" algn="tl">
                    <a:srgbClr val="000000">
                      <a:alpha val="43137"/>
                    </a:srgbClr>
                  </a:outerShdw>
                </a:effectLst>
                <a:latin typeface="Sylfaen" panose="010A0502050306030303" pitchFamily="18" charset="0"/>
              </a:rPr>
              <a:t>ვე</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პირობებში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დაკითხვა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როგორიც</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აქვთ</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ბრალდების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მოწმეებს</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ka-GE" sz="1800" dirty="0">
                <a:effectLst>
                  <a:outerShdw blurRad="38100" dist="38100" dir="2700000" algn="tl">
                    <a:srgbClr val="000000">
                      <a:alpha val="43137"/>
                    </a:srgbClr>
                  </a:outerShdw>
                </a:effectLst>
                <a:latin typeface="Sylfaen" panose="010A0502050306030303" pitchFamily="18" charset="0"/>
              </a:rPr>
              <a:t>5</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ადამიანი</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უდანაშაულოდ</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ითვლება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ვიდრე</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მისი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დამნაშავეობა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არ</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დამტკიცდება</a:t>
            </a:r>
            <a:r>
              <a:rPr lang="en-US" sz="1800" dirty="0">
                <a:effectLst>
                  <a:outerShdw blurRad="38100" dist="38100" dir="2700000" algn="tl">
                    <a:srgbClr val="000000">
                      <a:alpha val="43137"/>
                    </a:srgbClr>
                  </a:outerShdw>
                </a:effectLst>
                <a:latin typeface="Sylfaen" panose="010A0502050306030303" pitchFamily="18" charset="0"/>
              </a:rPr>
              <a:t> კანონით </a:t>
            </a:r>
            <a:r>
              <a:rPr lang="en-US" sz="1800" dirty="0" err="1">
                <a:effectLst>
                  <a:outerShdw blurRad="38100" dist="38100" dir="2700000" algn="tl">
                    <a:srgbClr val="000000">
                      <a:alpha val="43137"/>
                    </a:srgbClr>
                  </a:outerShdw>
                </a:effectLst>
                <a:latin typeface="Sylfaen" panose="010A0502050306030303" pitchFamily="18" charset="0"/>
              </a:rPr>
              <a:t>დადგენილი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წესით</a:t>
            </a:r>
            <a:r>
              <a:rPr lang="ka-GE"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კანონიერ</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ძალაში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შესული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სასამართლოს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გამამტყუნებელი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განაჩენი</a:t>
            </a:r>
            <a:r>
              <a:rPr lang="ka-GE" sz="1800" dirty="0">
                <a:effectLst>
                  <a:outerShdw blurRad="38100" dist="38100" dir="2700000" algn="tl">
                    <a:srgbClr val="000000">
                      <a:alpha val="43137"/>
                    </a:srgbClr>
                  </a:outerShdw>
                </a:effectLst>
                <a:latin typeface="Sylfaen" panose="010A0502050306030303" pitchFamily="18" charset="0"/>
              </a:rPr>
              <a:t>თ</a:t>
            </a:r>
            <a:r>
              <a:rPr lang="en-US" sz="180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115498687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17" name="Content Placeholder 2"/>
          <p:cNvSpPr txBox="1">
            <a:spLocks/>
          </p:cNvSpPr>
          <p:nvPr/>
        </p:nvSpPr>
        <p:spPr>
          <a:xfrm>
            <a:off x="4260852" y="1524001"/>
            <a:ext cx="7702548" cy="5092700"/>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800" dirty="0">
                <a:effectLst>
                  <a:outerShdw blurRad="38100" dist="38100" dir="2700000" algn="tl">
                    <a:srgbClr val="000000">
                      <a:alpha val="43137"/>
                    </a:srgbClr>
                  </a:outerShdw>
                </a:effectLst>
                <a:latin typeface="Sylfaen" panose="010A0502050306030303" pitchFamily="18" charset="0"/>
              </a:rPr>
              <a:t>6</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არავინ</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a:effectLst>
                  <a:outerShdw blurRad="38100" dist="38100" dir="2700000" algn="tl">
                    <a:srgbClr val="000000">
                      <a:alpha val="43137"/>
                    </a:srgbClr>
                  </a:outerShdw>
                </a:effectLst>
                <a:latin typeface="Sylfaen" panose="010A0502050306030303" pitchFamily="18" charset="0"/>
              </a:rPr>
              <a:t>არის </a:t>
            </a:r>
            <a:r>
              <a:rPr lang="en-US" sz="1800" dirty="0" err="1">
                <a:effectLst>
                  <a:outerShdw blurRad="38100" dist="38100" dir="2700000" algn="tl">
                    <a:srgbClr val="000000">
                      <a:alpha val="43137"/>
                    </a:srgbClr>
                  </a:outerShdw>
                </a:effectLst>
                <a:latin typeface="Sylfaen" panose="010A0502050306030303" pitchFamily="18" charset="0"/>
              </a:rPr>
              <a:t>ვალდებული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ამტკიცოს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თავისი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უდანაშაულობა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ბრალდების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მტკიცების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მოვალეობა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ეკისრება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ბრალმდებელს</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ka-GE" sz="1800" dirty="0">
                <a:effectLst>
                  <a:outerShdw blurRad="38100" dist="38100" dir="2700000" algn="tl">
                    <a:srgbClr val="000000">
                      <a:alpha val="43137"/>
                    </a:srgbClr>
                  </a:outerShdw>
                </a:effectLst>
                <a:latin typeface="Sylfaen" panose="010A0502050306030303" pitchFamily="18" charset="0"/>
              </a:rPr>
              <a:t>7</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დადგენილება</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ბრალდებულის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სახით</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პირის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პასუხისგებაში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მიცემის</a:t>
            </a:r>
            <a:r>
              <a:rPr lang="en-US" sz="1800" dirty="0">
                <a:effectLst>
                  <a:outerShdw blurRad="38100" dist="38100" dir="2700000" algn="tl">
                    <a:srgbClr val="000000">
                      <a:alpha val="43137"/>
                    </a:srgbClr>
                  </a:outerShdw>
                </a:effectLst>
                <a:latin typeface="Sylfaen" panose="010A0502050306030303" pitchFamily="18" charset="0"/>
              </a:rPr>
              <a:t> შესახებ </a:t>
            </a:r>
            <a:r>
              <a:rPr lang="ka-GE" sz="1800" dirty="0">
                <a:effectLst>
                  <a:outerShdw blurRad="38100" dist="38100" dir="2700000" algn="tl">
                    <a:srgbClr val="000000">
                      <a:alpha val="43137"/>
                    </a:srgbClr>
                  </a:outerShdw>
                </a:effectLst>
                <a:latin typeface="Sylfaen" panose="010A0502050306030303" pitchFamily="18" charset="0"/>
              </a:rPr>
              <a:t>უნდა ემყარებოდეს დასაბუთებულ ვარაუდს</a:t>
            </a:r>
            <a:r>
              <a:rPr lang="en-US" sz="1800" dirty="0">
                <a:effectLst>
                  <a:outerShdw blurRad="38100" dist="38100" dir="2700000" algn="tl">
                    <a:srgbClr val="000000">
                      <a:alpha val="43137"/>
                    </a:srgbClr>
                  </a:outerShdw>
                </a:effectLst>
                <a:latin typeface="Sylfaen" panose="010A0502050306030303" pitchFamily="18" charset="0"/>
              </a:rPr>
              <a:t>,</a:t>
            </a:r>
            <a:r>
              <a:rPr lang="ka-GE" sz="1800" dirty="0">
                <a:effectLst>
                  <a:outerShdw blurRad="38100" dist="38100" dir="2700000" algn="tl">
                    <a:srgbClr val="000000">
                      <a:alpha val="43137"/>
                    </a:srgbClr>
                  </a:outerShdw>
                </a:effectLst>
                <a:latin typeface="Sylfaen" panose="010A0502050306030303" pitchFamily="18" charset="0"/>
              </a:rPr>
              <a:t> ხოლო </a:t>
            </a:r>
            <a:r>
              <a:rPr lang="en-US" sz="1800" dirty="0" err="1">
                <a:effectLst>
                  <a:outerShdw blurRad="38100" dist="38100" dir="2700000" algn="tl">
                    <a:srgbClr val="000000">
                      <a:alpha val="43137"/>
                    </a:srgbClr>
                  </a:outerShdw>
                </a:effectLst>
                <a:latin typeface="Sylfaen" panose="010A0502050306030303" pitchFamily="18" charset="0"/>
              </a:rPr>
              <a:t>გამამტყუნებელი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განაჩენი</a:t>
            </a:r>
            <a:r>
              <a:rPr lang="ka-GE" sz="1800" dirty="0">
                <a:effectLst>
                  <a:outerShdw blurRad="38100" dist="38100" dir="2700000" algn="tl">
                    <a:srgbClr val="000000">
                      <a:alpha val="43137"/>
                    </a:srgbClr>
                  </a:outerShdw>
                </a:effectLst>
                <a:latin typeface="Sylfaen" panose="010A0502050306030303" pitchFamily="18" charset="0"/>
              </a:rPr>
              <a:t> − </a:t>
            </a:r>
            <a:r>
              <a:rPr lang="en-US" sz="1800" dirty="0" err="1">
                <a:effectLst>
                  <a:outerShdw blurRad="38100" dist="38100" dir="2700000" algn="tl">
                    <a:srgbClr val="000000">
                      <a:alpha val="43137"/>
                    </a:srgbClr>
                  </a:outerShdw>
                </a:effectLst>
                <a:latin typeface="Sylfaen" panose="010A0502050306030303" pitchFamily="18" charset="0"/>
              </a:rPr>
              <a:t>უტყუარ</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მტკიცებულებებს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ყოველგვარი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ეჭვი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რომელიც</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ვერ</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დადასტურდება</a:t>
            </a:r>
            <a:r>
              <a:rPr lang="en-US" sz="1800" dirty="0">
                <a:effectLst>
                  <a:outerShdw blurRad="38100" dist="38100" dir="2700000" algn="tl">
                    <a:srgbClr val="000000">
                      <a:alpha val="43137"/>
                    </a:srgbClr>
                  </a:outerShdw>
                </a:effectLst>
                <a:latin typeface="Sylfaen" panose="010A0502050306030303" pitchFamily="18" charset="0"/>
              </a:rPr>
              <a:t> კანონით </a:t>
            </a:r>
            <a:r>
              <a:rPr lang="en-US" sz="1800" dirty="0" err="1">
                <a:effectLst>
                  <a:outerShdw blurRad="38100" dist="38100" dir="2700000" algn="tl">
                    <a:srgbClr val="000000">
                      <a:alpha val="43137"/>
                    </a:srgbClr>
                  </a:outerShdw>
                </a:effectLst>
                <a:latin typeface="Sylfaen" panose="010A0502050306030303" pitchFamily="18" charset="0"/>
              </a:rPr>
              <a:t>დადგენილი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წესით</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უნდა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გადაწყდეს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ბრალდებულის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სასარგებლოდ</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ka-GE" sz="1800" dirty="0">
                <a:effectLst>
                  <a:outerShdw blurRad="38100" dist="38100" dir="2700000" algn="tl">
                    <a:srgbClr val="000000">
                      <a:alpha val="43137"/>
                    </a:srgbClr>
                  </a:outerShdw>
                </a:effectLst>
                <a:latin typeface="Sylfaen" panose="010A0502050306030303" pitchFamily="18" charset="0"/>
              </a:rPr>
              <a:t>8</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არავის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დაედ</a:t>
            </a:r>
            <a:r>
              <a:rPr lang="ka-GE" sz="1800" dirty="0">
                <a:effectLst>
                  <a:outerShdw blurRad="38100" dist="38100" dir="2700000" algn="tl">
                    <a:srgbClr val="000000">
                      <a:alpha val="43137"/>
                    </a:srgbClr>
                  </a:outerShdw>
                </a:effectLst>
                <a:latin typeface="Sylfaen" panose="010A0502050306030303" pitchFamily="18" charset="0"/>
              </a:rPr>
              <a:t>ება</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a:effectLst>
                  <a:outerShdw blurRad="38100" dist="38100" dir="2700000" algn="tl">
                    <a:srgbClr val="000000">
                      <a:alpha val="43137"/>
                    </a:srgbClr>
                  </a:outerShdw>
                </a:effectLst>
                <a:latin typeface="Sylfaen" panose="010A0502050306030303" pitchFamily="18" charset="0"/>
              </a:rPr>
              <a:t>განმეორებით </a:t>
            </a:r>
            <a:r>
              <a:rPr lang="en-US" sz="1800" dirty="0" err="1">
                <a:effectLst>
                  <a:outerShdw blurRad="38100" dist="38100" dir="2700000" algn="tl">
                    <a:srgbClr val="000000">
                      <a:alpha val="43137"/>
                    </a:srgbClr>
                  </a:outerShdw>
                </a:effectLst>
                <a:latin typeface="Sylfaen" panose="010A0502050306030303" pitchFamily="18" charset="0"/>
              </a:rPr>
              <a:t>მსჯავრი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ერთი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იმავე</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დანაშაულისათვის</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ka-GE" sz="1800" dirty="0">
                <a:effectLst>
                  <a:outerShdw blurRad="38100" dist="38100" dir="2700000" algn="tl">
                    <a:srgbClr val="000000">
                      <a:alpha val="43137"/>
                    </a:srgbClr>
                  </a:outerShdw>
                </a:effectLst>
                <a:latin typeface="Sylfaen" panose="010A0502050306030303" pitchFamily="18" charset="0"/>
              </a:rPr>
              <a:t>9</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არავინ</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აგებს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პასუხს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ქმედ</a:t>
            </a:r>
            <a:r>
              <a:rPr lang="ka-GE" sz="1800" dirty="0">
                <a:effectLst>
                  <a:outerShdw blurRad="38100" dist="38100" dir="2700000" algn="tl">
                    <a:srgbClr val="000000">
                      <a:alpha val="43137"/>
                    </a:srgbClr>
                  </a:outerShdw>
                </a:effectLst>
                <a:latin typeface="Sylfaen" panose="010A0502050306030303" pitchFamily="18" charset="0"/>
              </a:rPr>
              <a:t>ე</a:t>
            </a:r>
            <a:r>
              <a:rPr lang="en-US" sz="1800" dirty="0" err="1">
                <a:effectLst>
                  <a:outerShdw blurRad="38100" dist="38100" dir="2700000" algn="tl">
                    <a:srgbClr val="000000">
                      <a:alpha val="43137"/>
                    </a:srgbClr>
                  </a:outerShdw>
                </a:effectLst>
                <a:latin typeface="Sylfaen" panose="010A0502050306030303" pitchFamily="18" charset="0"/>
              </a:rPr>
              <a:t>ბისათვის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რომელიც</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მისი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ჩადენის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დროს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სამართალდარღვევად</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არ</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ითვლებოდა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კანონს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თუ</a:t>
            </a:r>
            <a:r>
              <a:rPr lang="en-US" sz="1800" dirty="0">
                <a:effectLst>
                  <a:outerShdw blurRad="38100" dist="38100" dir="2700000" algn="tl">
                    <a:srgbClr val="000000">
                      <a:alpha val="43137"/>
                    </a:srgbClr>
                  </a:outerShdw>
                </a:effectLst>
                <a:latin typeface="Sylfaen" panose="010A0502050306030303" pitchFamily="18" charset="0"/>
              </a:rPr>
              <a:t> ი</a:t>
            </a:r>
            <a:r>
              <a:rPr lang="ka-GE" sz="1800" dirty="0">
                <a:effectLst>
                  <a:outerShdw blurRad="38100" dist="38100" dir="2700000" algn="tl">
                    <a:srgbClr val="000000">
                      <a:alpha val="43137"/>
                    </a:srgbClr>
                  </a:outerShdw>
                </a:effectLst>
                <a:latin typeface="Sylfaen" panose="010A0502050306030303" pitchFamily="18" charset="0"/>
              </a:rPr>
              <a:t>გი </a:t>
            </a:r>
            <a:r>
              <a:rPr lang="en-US" sz="1800" dirty="0" err="1">
                <a:effectLst>
                  <a:outerShdw blurRad="38100" dist="38100" dir="2700000" algn="tl">
                    <a:srgbClr val="000000">
                      <a:alpha val="43137"/>
                    </a:srgbClr>
                  </a:outerShdw>
                </a:effectLst>
                <a:latin typeface="Sylfaen" panose="010A0502050306030303" pitchFamily="18" charset="0"/>
              </a:rPr>
              <a:t>არ</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ამსუბუქებს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ან</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არ</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აუქმებს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პასუხისმგებლობას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უკუძალა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არა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აქვს</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ka-GE" sz="1800" dirty="0">
                <a:effectLst>
                  <a:outerShdw blurRad="38100" dist="38100" dir="2700000" algn="tl">
                    <a:srgbClr val="000000">
                      <a:alpha val="43137"/>
                    </a:srgbClr>
                  </a:outerShdw>
                </a:effectLst>
                <a:latin typeface="Sylfaen" panose="010A0502050306030303" pitchFamily="18" charset="0"/>
              </a:rPr>
              <a:t>10</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კანონის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დარღვევით</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მოპოვებულ</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მტკიცებულებას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იურიდიული</a:t>
            </a:r>
            <a:r>
              <a:rPr lang="ka-GE" sz="1800" dirty="0">
                <a:effectLst>
                  <a:outerShdw blurRad="38100" dist="38100" dir="2700000" algn="tl">
                    <a:srgbClr val="000000">
                      <a:alpha val="43137"/>
                    </a:srgbClr>
                  </a:outerShdw>
                </a:effectLst>
                <a:latin typeface="Sylfaen" panose="010A0502050306030303" pitchFamily="18" charset="0"/>
              </a:rPr>
              <a:t> ძალა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არა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აქვს</a:t>
            </a:r>
            <a:r>
              <a:rPr lang="en-US" sz="1800" dirty="0">
                <a:effectLst>
                  <a:outerShdw blurRad="38100" dist="38100" dir="2700000" algn="tl">
                    <a:srgbClr val="000000">
                      <a:alpha val="43137"/>
                    </a:srgbClr>
                  </a:outerShdw>
                </a:effectLst>
                <a:latin typeface="Sylfaen" panose="010A0502050306030303" pitchFamily="18" charset="0"/>
              </a:rPr>
              <a:t>.</a:t>
            </a:r>
          </a:p>
          <a:p>
            <a:pPr algn="just"/>
            <a:r>
              <a:rPr lang="ka-GE" sz="1800" dirty="0">
                <a:effectLst>
                  <a:outerShdw blurRad="38100" dist="38100" dir="2700000" algn="tl">
                    <a:srgbClr val="000000">
                      <a:alpha val="43137"/>
                    </a:srgbClr>
                  </a:outerShdw>
                </a:effectLst>
                <a:latin typeface="Sylfaen" panose="010A0502050306030303" pitchFamily="18" charset="0"/>
              </a:rPr>
              <a:t>11</a:t>
            </a:r>
            <a:r>
              <a:rPr lang="en-US" sz="1800" dirty="0">
                <a:effectLst>
                  <a:outerShdw blurRad="38100" dist="38100" dir="2700000" algn="tl">
                    <a:srgbClr val="000000">
                      <a:alpha val="43137"/>
                    </a:srgbClr>
                  </a:outerShdw>
                </a:effectLst>
                <a:latin typeface="Sylfaen" panose="010A0502050306030303" pitchFamily="18" charset="0"/>
              </a:rPr>
              <a:t>. </a:t>
            </a:r>
            <a:r>
              <a:rPr lang="ka-GE" sz="1800" dirty="0" smtClean="0">
                <a:effectLst>
                  <a:outerShdw blurRad="38100" dist="38100" dir="2700000" algn="tl">
                    <a:srgbClr val="000000">
                      <a:alpha val="43137"/>
                    </a:srgbClr>
                  </a:outerShdw>
                </a:effectLst>
                <a:latin typeface="Sylfaen" panose="010A0502050306030303" pitchFamily="18" charset="0"/>
              </a:rPr>
              <a:t>	</a:t>
            </a:r>
            <a:r>
              <a:rPr lang="en-US" sz="1800" dirty="0" err="1" smtClean="0">
                <a:effectLst>
                  <a:outerShdw blurRad="38100" dist="38100" dir="2700000" algn="tl">
                    <a:srgbClr val="000000">
                      <a:alpha val="43137"/>
                    </a:srgbClr>
                  </a:outerShdw>
                </a:effectLst>
                <a:latin typeface="Sylfaen" panose="010A0502050306030303" pitchFamily="18" charset="0"/>
              </a:rPr>
              <a:t>არავინ</a:t>
            </a:r>
            <a:r>
              <a:rPr lang="en-US" sz="1800" dirty="0" smtClean="0">
                <a:effectLst>
                  <a:outerShdw blurRad="38100" dist="38100" dir="2700000" algn="tl">
                    <a:srgbClr val="000000">
                      <a:alpha val="43137"/>
                    </a:srgbClr>
                  </a:outerShdw>
                </a:effectLst>
                <a:latin typeface="Sylfaen" panose="010A0502050306030303" pitchFamily="18" charset="0"/>
              </a:rPr>
              <a:t> </a:t>
            </a:r>
            <a:r>
              <a:rPr lang="en-US" sz="1800" dirty="0">
                <a:effectLst>
                  <a:outerShdw blurRad="38100" dist="38100" dir="2700000" algn="tl">
                    <a:srgbClr val="000000">
                      <a:alpha val="43137"/>
                    </a:srgbClr>
                  </a:outerShdw>
                </a:effectLst>
                <a:latin typeface="Sylfaen" panose="010A0502050306030303" pitchFamily="18" charset="0"/>
              </a:rPr>
              <a:t>არის </a:t>
            </a:r>
            <a:r>
              <a:rPr lang="en-US" sz="1800" dirty="0" err="1">
                <a:effectLst>
                  <a:outerShdw blurRad="38100" dist="38100" dir="2700000" algn="tl">
                    <a:srgbClr val="000000">
                      <a:alpha val="43137"/>
                    </a:srgbClr>
                  </a:outerShdw>
                </a:effectLst>
                <a:latin typeface="Sylfaen" panose="010A0502050306030303" pitchFamily="18" charset="0"/>
              </a:rPr>
              <a:t>ვალდებული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მისცეს</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თავისი</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ან</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იმ</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ახლობელთა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საწინააღმდეგო</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ჩვენება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რომელთა</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წრე</a:t>
            </a:r>
            <a:r>
              <a:rPr lang="en-US" sz="1800" dirty="0">
                <a:effectLst>
                  <a:outerShdw blurRad="38100" dist="38100" dir="2700000" algn="tl">
                    <a:srgbClr val="000000">
                      <a:alpha val="43137"/>
                    </a:srgbClr>
                  </a:outerShdw>
                </a:effectLst>
                <a:latin typeface="Sylfaen" panose="010A0502050306030303" pitchFamily="18" charset="0"/>
              </a:rPr>
              <a:t> </a:t>
            </a:r>
            <a:r>
              <a:rPr lang="en-US" sz="1800" dirty="0" err="1">
                <a:effectLst>
                  <a:outerShdw blurRad="38100" dist="38100" dir="2700000" algn="tl">
                    <a:srgbClr val="000000">
                      <a:alpha val="43137"/>
                    </a:srgbClr>
                  </a:outerShdw>
                </a:effectLst>
                <a:latin typeface="Sylfaen" panose="010A0502050306030303" pitchFamily="18" charset="0"/>
              </a:rPr>
              <a:t>განისაზღვრება</a:t>
            </a:r>
            <a:r>
              <a:rPr lang="en-US" sz="1800" dirty="0">
                <a:effectLst>
                  <a:outerShdw blurRad="38100" dist="38100" dir="2700000" algn="tl">
                    <a:srgbClr val="000000">
                      <a:alpha val="43137"/>
                    </a:srgbClr>
                  </a:outerShdw>
                </a:effectLst>
                <a:latin typeface="Sylfaen" panose="010A0502050306030303" pitchFamily="18" charset="0"/>
              </a:rPr>
              <a:t> კანონით.</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
        <p:nvSpPr>
          <p:cNvPr id="11" name="Round Diagonal Corner Rectangle 10"/>
          <p:cNvSpPr/>
          <p:nvPr/>
        </p:nvSpPr>
        <p:spPr>
          <a:xfrm>
            <a:off x="4345576" y="354396"/>
            <a:ext cx="7617823" cy="80384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effectLst>
                  <a:outerShdw blurRad="38100" dist="38100" dir="2700000" algn="tl">
                    <a:srgbClr val="000000">
                      <a:alpha val="43137"/>
                    </a:srgbClr>
                  </a:outerShdw>
                </a:effectLst>
                <a:latin typeface="Sylfaen" panose="010A0502050306030303" pitchFamily="18" charset="0"/>
              </a:rPr>
              <a:t>მუხლი</a:t>
            </a:r>
            <a:r>
              <a:rPr lang="ka-GE" sz="2500" b="1" dirty="0">
                <a:effectLst>
                  <a:outerShdw blurRad="38100" dist="38100" dir="2700000" algn="tl">
                    <a:srgbClr val="000000">
                      <a:alpha val="43137"/>
                    </a:srgbClr>
                  </a:outerShdw>
                </a:effectLst>
                <a:latin typeface="Sylfaen" panose="010A0502050306030303" pitchFamily="18" charset="0"/>
              </a:rPr>
              <a:t> </a:t>
            </a:r>
            <a:r>
              <a:rPr lang="ka-GE" sz="2500" b="1" dirty="0" smtClean="0">
                <a:effectLst>
                  <a:outerShdw blurRad="38100" dist="38100" dir="2700000" algn="tl">
                    <a:srgbClr val="000000">
                      <a:alpha val="43137"/>
                    </a:srgbClr>
                  </a:outerShdw>
                </a:effectLst>
                <a:latin typeface="Sylfaen" panose="010A0502050306030303" pitchFamily="18" charset="0"/>
              </a:rPr>
              <a:t>31</a:t>
            </a:r>
            <a:r>
              <a:rPr lang="en-US" sz="2500" b="1" dirty="0">
                <a:effectLst>
                  <a:outerShdw blurRad="38100" dist="38100" dir="2700000" algn="tl">
                    <a:srgbClr val="000000">
                      <a:alpha val="43137"/>
                    </a:srgbClr>
                  </a:outerShdw>
                </a:effectLst>
                <a:latin typeface="Sylfaen" panose="010A0502050306030303" pitchFamily="18" charset="0"/>
              </a:rPr>
              <a:t>. </a:t>
            </a:r>
            <a:r>
              <a:rPr lang="ka-GE" sz="2500" b="1" dirty="0">
                <a:effectLst>
                  <a:outerShdw blurRad="38100" dist="38100" dir="2700000" algn="tl">
                    <a:srgbClr val="000000">
                      <a:alpha val="43137"/>
                    </a:srgbClr>
                  </a:outerShdw>
                </a:effectLst>
                <a:latin typeface="Sylfaen" panose="010A0502050306030303" pitchFamily="18" charset="0"/>
              </a:rPr>
              <a:t>საპროცესო უფლებები</a:t>
            </a:r>
            <a:endParaRPr lang="en-US" sz="2500" dirty="0">
              <a:effectLst>
                <a:outerShdw blurRad="38100" dist="38100" dir="2700000" algn="tl">
                  <a:srgbClr val="000000">
                    <a:alpha val="43137"/>
                  </a:srgbClr>
                </a:outerShdw>
              </a:effectLst>
              <a:latin typeface="Sylfaen" panose="010A0502050306030303" pitchFamily="18" charset="0"/>
            </a:endParaRPr>
          </a:p>
        </p:txBody>
      </p:sp>
    </p:spTree>
    <p:extLst>
      <p:ext uri="{BB962C8B-B14F-4D97-AF65-F5344CB8AC3E}">
        <p14:creationId xmlns:p14="http://schemas.microsoft.com/office/powerpoint/2010/main" val="2412344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par>
                                <p:cTn id="15" presetID="2" presetClass="entr" presetSubtype="4" fill="hold" grpId="0" nodeType="withEffect" nodePh="1">
                                  <p:stCondLst>
                                    <p:cond delay="0"/>
                                  </p:stCondLst>
                                  <p:endCondLst>
                                    <p:cond evt="begin" delay="0">
                                      <p:tn val="15"/>
                                    </p:cond>
                                  </p:endCondLst>
                                  <p:childTnLst>
                                    <p:set>
                                      <p:cBhvr>
                                        <p:cTn id="16" dur="1" fill="hold">
                                          <p:stCondLst>
                                            <p:cond delay="0"/>
                                          </p:stCondLst>
                                        </p:cTn>
                                        <p:tgtEl>
                                          <p:spTgt spid="19"/>
                                        </p:tgtEl>
                                        <p:attrNameLst>
                                          <p:attrName>style.visibility</p:attrName>
                                        </p:attrNameLst>
                                      </p:cBhvr>
                                      <p:to>
                                        <p:strVal val="visible"/>
                                      </p:to>
                                    </p:set>
                                    <p:anim calcmode="lin" valueType="num">
                                      <p:cBhvr additive="base">
                                        <p:cTn id="17" dur="500" fill="hold"/>
                                        <p:tgtEl>
                                          <p:spTgt spid="19"/>
                                        </p:tgtEl>
                                        <p:attrNameLst>
                                          <p:attrName>ppt_x</p:attrName>
                                        </p:attrNameLst>
                                      </p:cBhvr>
                                      <p:tavLst>
                                        <p:tav tm="0">
                                          <p:val>
                                            <p:strVal val="#ppt_x"/>
                                          </p:val>
                                        </p:tav>
                                        <p:tav tm="100000">
                                          <p:val>
                                            <p:strVal val="#ppt_x"/>
                                          </p:val>
                                        </p:tav>
                                      </p:tavLst>
                                    </p:anim>
                                    <p:anim calcmode="lin" valueType="num">
                                      <p:cBhvr additive="base">
                                        <p:cTn id="18" dur="500" fill="hold"/>
                                        <p:tgtEl>
                                          <p:spTgt spid="19"/>
                                        </p:tgtEl>
                                        <p:attrNameLst>
                                          <p:attrName>ppt_y</p:attrName>
                                        </p:attrNameLst>
                                      </p:cBhvr>
                                      <p:tavLst>
                                        <p:tav tm="0">
                                          <p:val>
                                            <p:strVal val="1+#ppt_h/2"/>
                                          </p:val>
                                        </p:tav>
                                        <p:tav tm="100000">
                                          <p:val>
                                            <p:strVal val="#ppt_y"/>
                                          </p:val>
                                        </p:tav>
                                      </p:tavLst>
                                    </p:anim>
                                  </p:childTnLst>
                                </p:cTn>
                              </p:par>
                            </p:childTnLst>
                          </p:cTn>
                        </p:par>
                        <p:par>
                          <p:cTn id="19" fill="hold">
                            <p:stCondLst>
                              <p:cond delay="1000"/>
                            </p:stCondLst>
                            <p:childTnLst>
                              <p:par>
                                <p:cTn id="20" presetID="22" presetClass="entr" presetSubtype="1" fill="hold" grpId="0" nodeType="afterEffect">
                                  <p:stCondLst>
                                    <p:cond delay="0"/>
                                  </p:stCondLst>
                                  <p:childTnLst>
                                    <p:set>
                                      <p:cBhvr>
                                        <p:cTn id="21" dur="1" fill="hold">
                                          <p:stCondLst>
                                            <p:cond delay="0"/>
                                          </p:stCondLst>
                                        </p:cTn>
                                        <p:tgtEl>
                                          <p:spTgt spid="17"/>
                                        </p:tgtEl>
                                        <p:attrNameLst>
                                          <p:attrName>style.visibility</p:attrName>
                                        </p:attrNameLst>
                                      </p:cBhvr>
                                      <p:to>
                                        <p:strVal val="visible"/>
                                      </p:to>
                                    </p:set>
                                    <p:animEffect transition="in" filter="wipe(up)">
                                      <p:cBhvr>
                                        <p:cTn id="22" dur="500"/>
                                        <p:tgtEl>
                                          <p:spTgt spid="17"/>
                                        </p:tgtEl>
                                      </p:cBhvr>
                                    </p:animEffect>
                                  </p:childTnLst>
                                </p:cTn>
                              </p:par>
                            </p:childTnLst>
                          </p:cTn>
                        </p:par>
                        <p:par>
                          <p:cTn id="23" fill="hold">
                            <p:stCondLst>
                              <p:cond delay="1500"/>
                            </p:stCondLst>
                            <p:childTnLst>
                              <p:par>
                                <p:cTn id="24" presetID="22" presetClass="entr" presetSubtype="8" fill="hold" grpId="0" nodeType="after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left)">
                                      <p:cBhvr>
                                        <p:cTn id="26"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17" grpId="0"/>
      <p:bldP spid="19" grpId="0"/>
      <p:bldP spid="11" grpId="0" animBg="1"/>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67284" y="380523"/>
            <a:ext cx="7596116" cy="742884"/>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500" b="1" dirty="0" smtClean="0">
                <a:effectLst>
                  <a:outerShdw blurRad="38100" dist="38100" dir="2700000" algn="tl">
                    <a:srgbClr val="000000">
                      <a:alpha val="43137"/>
                    </a:srgbClr>
                  </a:outerShdw>
                </a:effectLst>
              </a:rPr>
              <a:t>მუხლი</a:t>
            </a:r>
            <a:r>
              <a:rPr lang="ka-GE" sz="2500" b="1" dirty="0">
                <a:effectLst>
                  <a:outerShdw blurRad="38100" dist="38100" dir="2700000" algn="tl">
                    <a:srgbClr val="000000">
                      <a:alpha val="43137"/>
                    </a:srgbClr>
                  </a:outerShdw>
                </a:effectLst>
              </a:rPr>
              <a:t> </a:t>
            </a:r>
            <a:r>
              <a:rPr lang="ka-GE" sz="2500" b="1" dirty="0" smtClean="0">
                <a:effectLst>
                  <a:outerShdw blurRad="38100" dist="38100" dir="2700000" algn="tl">
                    <a:srgbClr val="000000">
                      <a:alpha val="43137"/>
                    </a:srgbClr>
                  </a:outerShdw>
                </a:effectLst>
              </a:rPr>
              <a:t>32</a:t>
            </a:r>
            <a:r>
              <a:rPr lang="en-US" sz="2500" b="1" dirty="0">
                <a:effectLst>
                  <a:outerShdw blurRad="38100" dist="38100" dir="2700000" algn="tl">
                    <a:srgbClr val="000000">
                      <a:alpha val="43137"/>
                    </a:srgbClr>
                  </a:outerShdw>
                </a:effectLst>
              </a:rPr>
              <a:t>. </a:t>
            </a:r>
            <a:r>
              <a:rPr lang="ka-GE" sz="2500" b="1" dirty="0">
                <a:effectLst>
                  <a:outerShdw blurRad="38100" dist="38100" dir="2700000" algn="tl">
                    <a:srgbClr val="000000">
                      <a:alpha val="43137"/>
                    </a:srgbClr>
                  </a:outerShdw>
                </a:effectLst>
              </a:rPr>
              <a:t>საქართველოს მოქალაქეობა</a:t>
            </a:r>
            <a:endParaRPr lang="en-US" sz="25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563694"/>
            <a:ext cx="7702548" cy="4972594"/>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900" dirty="0">
                <a:effectLst>
                  <a:outerShdw blurRad="38100" dist="38100" dir="2700000" algn="tl">
                    <a:srgbClr val="000000">
                      <a:alpha val="43137"/>
                    </a:srgbClr>
                  </a:outerShdw>
                </a:effectLst>
                <a:latin typeface="Sylfaen" panose="010A0502050306030303" pitchFamily="18" charset="0"/>
              </a:rPr>
              <a:t>1. </a:t>
            </a:r>
            <a:r>
              <a:rPr lang="ka-GE" sz="1900" dirty="0">
                <a:effectLst>
                  <a:outerShdw blurRad="38100" dist="38100" dir="2700000" algn="tl">
                    <a:srgbClr val="000000">
                      <a:alpha val="43137"/>
                    </a:srgbClr>
                  </a:outerShdw>
                </a:effectLst>
                <a:latin typeface="Sylfaen" panose="010A0502050306030303" pitchFamily="18" charset="0"/>
              </a:rPr>
              <a:t> </a:t>
            </a:r>
            <a:r>
              <a:rPr lang="ka-GE" sz="1900" dirty="0" smtClean="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საქართველო</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მფარველობს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თავის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მოქალაქეს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განურჩევლად</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მისი</a:t>
            </a:r>
            <a:r>
              <a:rPr lang="ka-GE" sz="1900" dirty="0" smtClean="0">
                <a:effectLst>
                  <a:outerShdw blurRad="38100" dist="38100" dir="2700000" algn="tl">
                    <a:srgbClr val="000000">
                      <a:alpha val="43137"/>
                    </a:srgbClr>
                  </a:outerShdw>
                </a:effectLst>
                <a:latin typeface="Sylfaen" panose="010A0502050306030303" pitchFamily="18" charset="0"/>
              </a:rPr>
              <a:t> </a:t>
            </a:r>
            <a:r>
              <a:rPr lang="ka-GE" sz="1900" dirty="0">
                <a:effectLst>
                  <a:outerShdw blurRad="38100" dist="38100" dir="2700000" algn="tl">
                    <a:srgbClr val="000000">
                      <a:alpha val="43137"/>
                    </a:srgbClr>
                  </a:outerShdw>
                </a:effectLst>
                <a:latin typeface="Sylfaen" panose="010A0502050306030303" pitchFamily="18" charset="0"/>
              </a:rPr>
              <a:t>ადგილსამყოფლისა</a:t>
            </a:r>
            <a:r>
              <a:rPr lang="en-US" sz="1900" dirty="0">
                <a:effectLst>
                  <a:outerShdw blurRad="38100" dist="38100" dir="2700000" algn="tl">
                    <a:srgbClr val="000000">
                      <a:alpha val="43137"/>
                    </a:srgbClr>
                  </a:outerShdw>
                </a:effectLst>
                <a:latin typeface="Sylfaen" panose="010A0502050306030303" pitchFamily="18" charset="0"/>
              </a:rPr>
              <a:t>. </a:t>
            </a:r>
          </a:p>
          <a:p>
            <a:pPr algn="just"/>
            <a:r>
              <a:rPr lang="en-US" sz="1900" dirty="0">
                <a:effectLst>
                  <a:outerShdw blurRad="38100" dist="38100" dir="2700000" algn="tl">
                    <a:srgbClr val="000000">
                      <a:alpha val="43137"/>
                    </a:srgbClr>
                  </a:outerShdw>
                </a:effectLst>
                <a:latin typeface="Sylfaen" panose="010A0502050306030303" pitchFamily="18" charset="0"/>
              </a:rPr>
              <a:t>2. </a:t>
            </a:r>
            <a:r>
              <a:rPr lang="ka-GE" sz="1900" dirty="0" smtClean="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1900" dirty="0" smtClean="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მოქალაქეობა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მოიპოვება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დაბადებით</a:t>
            </a:r>
            <a:r>
              <a:rPr lang="en-US" sz="1900" dirty="0">
                <a:effectLst>
                  <a:outerShdw blurRad="38100" dist="38100" dir="2700000" algn="tl">
                    <a:srgbClr val="000000">
                      <a:alpha val="43137"/>
                    </a:srgbClr>
                  </a:outerShdw>
                </a:effectLst>
                <a:latin typeface="Sylfaen" panose="010A0502050306030303" pitchFamily="18" charset="0"/>
              </a:rPr>
              <a:t> </a:t>
            </a:r>
            <a:r>
              <a:rPr lang="ka-GE" sz="1900" dirty="0">
                <a:effectLst>
                  <a:outerShdw blurRad="38100" dist="38100" dir="2700000" algn="tl">
                    <a:srgbClr val="000000">
                      <a:alpha val="43137"/>
                    </a:srgbClr>
                  </a:outerShdw>
                </a:effectLst>
                <a:latin typeface="Sylfaen" panose="010A0502050306030303" pitchFamily="18" charset="0"/>
              </a:rPr>
              <a:t>ან </a:t>
            </a:r>
            <a:r>
              <a:rPr lang="en-US" sz="1900" dirty="0" err="1">
                <a:effectLst>
                  <a:outerShdw blurRad="38100" dist="38100" dir="2700000" algn="tl">
                    <a:srgbClr val="000000">
                      <a:alpha val="43137"/>
                    </a:srgbClr>
                  </a:outerShdw>
                </a:effectLst>
                <a:latin typeface="Sylfaen" panose="010A0502050306030303" pitchFamily="18" charset="0"/>
              </a:rPr>
              <a:t>ნატურალიზაციით</a:t>
            </a:r>
            <a:r>
              <a:rPr lang="en-US" sz="1900" dirty="0">
                <a:effectLst>
                  <a:outerShdw blurRad="38100" dist="38100" dir="2700000" algn="tl">
                    <a:srgbClr val="000000">
                      <a:alpha val="43137"/>
                    </a:srgbClr>
                  </a:outerShdw>
                </a:effectLst>
                <a:latin typeface="Sylfaen" panose="010A0502050306030303" pitchFamily="18" charset="0"/>
              </a:rPr>
              <a:t>. საქართველოს მოქალაქეობის </a:t>
            </a:r>
            <a:r>
              <a:rPr lang="en-US" sz="1900" dirty="0" err="1">
                <a:effectLst>
                  <a:outerShdw blurRad="38100" dist="38100" dir="2700000" algn="tl">
                    <a:srgbClr val="000000">
                      <a:alpha val="43137"/>
                    </a:srgbClr>
                  </a:outerShdw>
                </a:effectLst>
                <a:latin typeface="Sylfaen" panose="010A0502050306030303" pitchFamily="18" charset="0"/>
              </a:rPr>
              <a:t>მოპოვებისა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და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დაკარგვის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წესი</a:t>
            </a:r>
            <a:r>
              <a:rPr lang="en-US" sz="1900" dirty="0">
                <a:effectLst>
                  <a:outerShdw blurRad="38100" dist="38100" dir="2700000" algn="tl">
                    <a:srgbClr val="000000">
                      <a:alpha val="43137"/>
                    </a:srgbClr>
                  </a:outerShdw>
                </a:effectLst>
                <a:latin typeface="Sylfaen" panose="010A0502050306030303" pitchFamily="18" charset="0"/>
              </a:rPr>
              <a:t>, </a:t>
            </a:r>
            <a:r>
              <a:rPr lang="ka-GE" sz="1900" dirty="0">
                <a:effectLst>
                  <a:outerShdw blurRad="38100" dist="38100" dir="2700000" algn="tl">
                    <a:srgbClr val="000000">
                      <a:alpha val="43137"/>
                    </a:srgbClr>
                  </a:outerShdw>
                </a:effectLst>
                <a:latin typeface="Sylfaen" panose="010A0502050306030303" pitchFamily="18" charset="0"/>
              </a:rPr>
              <a:t>სხვა სახელმწიფოს მოქალაქისთვის საქართველოს მოქალაქეობის მინიჭების პირობები და წესი და საქართველოს მოქალაქის მიერ სხვა სახელმწიფოს მოქალაქეობის ფლობის პირობები </a:t>
            </a:r>
            <a:r>
              <a:rPr lang="en-US" sz="1900" dirty="0" err="1">
                <a:effectLst>
                  <a:outerShdw blurRad="38100" dist="38100" dir="2700000" algn="tl">
                    <a:srgbClr val="000000">
                      <a:alpha val="43137"/>
                    </a:srgbClr>
                  </a:outerShdw>
                </a:effectLst>
                <a:latin typeface="Sylfaen" panose="010A0502050306030303" pitchFamily="18" charset="0"/>
              </a:rPr>
              <a:t>განისაზღვრება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ორგანული</a:t>
            </a:r>
            <a:r>
              <a:rPr lang="en-US" sz="1900" dirty="0">
                <a:effectLst>
                  <a:outerShdw blurRad="38100" dist="38100" dir="2700000" algn="tl">
                    <a:srgbClr val="000000">
                      <a:alpha val="43137"/>
                    </a:srgbClr>
                  </a:outerShdw>
                </a:effectLst>
                <a:latin typeface="Sylfaen" panose="010A0502050306030303" pitchFamily="18" charset="0"/>
              </a:rPr>
              <a:t> კანონით.</a:t>
            </a:r>
          </a:p>
          <a:p>
            <a:pPr algn="just"/>
            <a:r>
              <a:rPr lang="ka-GE" sz="1900" dirty="0">
                <a:effectLst>
                  <a:outerShdw blurRad="38100" dist="38100" dir="2700000" algn="tl">
                    <a:srgbClr val="000000">
                      <a:alpha val="43137"/>
                    </a:srgbClr>
                  </a:outerShdw>
                </a:effectLst>
                <a:latin typeface="Sylfaen" panose="010A0502050306030303" pitchFamily="18" charset="0"/>
              </a:rPr>
              <a:t>3</a:t>
            </a:r>
            <a:r>
              <a:rPr lang="en-US" sz="1900" dirty="0">
                <a:effectLst>
                  <a:outerShdw blurRad="38100" dist="38100" dir="2700000" algn="tl">
                    <a:srgbClr val="000000">
                      <a:alpha val="43137"/>
                    </a:srgbClr>
                  </a:outerShdw>
                </a:effectLst>
                <a:latin typeface="Sylfaen" panose="010A0502050306030303" pitchFamily="18" charset="0"/>
              </a:rPr>
              <a:t>. </a:t>
            </a:r>
            <a:r>
              <a:rPr lang="ka-GE" sz="1900" dirty="0" smtClean="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მოქალაქეობის</a:t>
            </a:r>
            <a:r>
              <a:rPr lang="en-US" sz="1900" dirty="0" smtClean="0">
                <a:effectLst>
                  <a:outerShdw blurRad="38100" dist="38100" dir="2700000" algn="tl">
                    <a:srgbClr val="000000">
                      <a:alpha val="43137"/>
                    </a:srgbClr>
                  </a:outerShdw>
                </a:effectLst>
                <a:latin typeface="Sylfaen" panose="010A0502050306030303" pitchFamily="18" charset="0"/>
              </a:rPr>
              <a:t> </a:t>
            </a:r>
            <a:r>
              <a:rPr lang="en-US" sz="1900" dirty="0">
                <a:effectLst>
                  <a:outerShdw blurRad="38100" dist="38100" dir="2700000" algn="tl">
                    <a:srgbClr val="000000">
                      <a:alpha val="43137"/>
                    </a:srgbClr>
                  </a:outerShdw>
                </a:effectLst>
                <a:latin typeface="Sylfaen" panose="010A0502050306030303" pitchFamily="18" charset="0"/>
              </a:rPr>
              <a:t>ჩამორთმევა დაუშვებელია. </a:t>
            </a:r>
          </a:p>
          <a:p>
            <a:pPr algn="just"/>
            <a:r>
              <a:rPr lang="ka-GE" sz="1900" dirty="0">
                <a:effectLst>
                  <a:outerShdw blurRad="38100" dist="38100" dir="2700000" algn="tl">
                    <a:srgbClr val="000000">
                      <a:alpha val="43137"/>
                    </a:srgbClr>
                  </a:outerShdw>
                </a:effectLst>
                <a:latin typeface="Sylfaen" panose="010A0502050306030303" pitchFamily="18" charset="0"/>
              </a:rPr>
              <a:t>4</a:t>
            </a:r>
            <a:r>
              <a:rPr lang="en-US" sz="1900" dirty="0">
                <a:effectLst>
                  <a:outerShdw blurRad="38100" dist="38100" dir="2700000" algn="tl">
                    <a:srgbClr val="000000">
                      <a:alpha val="43137"/>
                    </a:srgbClr>
                  </a:outerShdw>
                </a:effectLst>
                <a:latin typeface="Sylfaen" panose="010A0502050306030303" pitchFamily="18" charset="0"/>
              </a:rPr>
              <a:t>. </a:t>
            </a:r>
            <a:r>
              <a:rPr lang="ka-GE" sz="1900" dirty="0" smtClean="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საქართველოდან</a:t>
            </a:r>
            <a:r>
              <a:rPr lang="en-US" sz="1900" dirty="0" smtClean="0">
                <a:effectLst>
                  <a:outerShdw blurRad="38100" dist="38100" dir="2700000" algn="tl">
                    <a:srgbClr val="000000">
                      <a:alpha val="43137"/>
                    </a:srgbClr>
                  </a:outerShdw>
                </a:effectLst>
                <a:latin typeface="Sylfaen" panose="010A0502050306030303" pitchFamily="18" charset="0"/>
              </a:rPr>
              <a:t> </a:t>
            </a:r>
            <a:r>
              <a:rPr lang="en-US" sz="1900" dirty="0">
                <a:effectLst>
                  <a:outerShdw blurRad="38100" dist="38100" dir="2700000" algn="tl">
                    <a:srgbClr val="000000">
                      <a:alpha val="43137"/>
                    </a:srgbClr>
                  </a:outerShdw>
                </a:effectLst>
                <a:latin typeface="Sylfaen" panose="010A0502050306030303" pitchFamily="18" charset="0"/>
              </a:rPr>
              <a:t>საქართველოს მოქალაქის გაძევება დაუშვებელია. </a:t>
            </a:r>
          </a:p>
          <a:p>
            <a:pPr algn="just"/>
            <a:r>
              <a:rPr lang="ka-GE" sz="1900" dirty="0">
                <a:effectLst>
                  <a:outerShdw blurRad="38100" dist="38100" dir="2700000" algn="tl">
                    <a:srgbClr val="000000">
                      <a:alpha val="43137"/>
                    </a:srgbClr>
                  </a:outerShdw>
                </a:effectLst>
                <a:latin typeface="Sylfaen" panose="010A0502050306030303" pitchFamily="18" charset="0"/>
              </a:rPr>
              <a:t>5</a:t>
            </a:r>
            <a:r>
              <a:rPr lang="en-US" sz="1900" dirty="0">
                <a:effectLst>
                  <a:outerShdw blurRad="38100" dist="38100" dir="2700000" algn="tl">
                    <a:srgbClr val="000000">
                      <a:alpha val="43137"/>
                    </a:srgbClr>
                  </a:outerShdw>
                </a:effectLst>
                <a:latin typeface="Sylfaen" panose="010A0502050306030303" pitchFamily="18" charset="0"/>
              </a:rPr>
              <a:t>. </a:t>
            </a:r>
            <a:r>
              <a:rPr lang="ka-GE" sz="1900" dirty="0" smtClean="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1900" dirty="0" smtClean="0">
                <a:effectLst>
                  <a:outerShdw blurRad="38100" dist="38100" dir="2700000" algn="tl">
                    <a:srgbClr val="000000">
                      <a:alpha val="43137"/>
                    </a:srgbClr>
                  </a:outerShdw>
                </a:effectLst>
                <a:latin typeface="Sylfaen" panose="010A0502050306030303" pitchFamily="18" charset="0"/>
              </a:rPr>
              <a:t> </a:t>
            </a:r>
            <a:r>
              <a:rPr lang="en-US" sz="1900" dirty="0">
                <a:effectLst>
                  <a:outerShdw blurRad="38100" dist="38100" dir="2700000" algn="tl">
                    <a:srgbClr val="000000">
                      <a:alpha val="43137"/>
                    </a:srgbClr>
                  </a:outerShdw>
                </a:effectLst>
                <a:latin typeface="Sylfaen" panose="010A0502050306030303" pitchFamily="18" charset="0"/>
              </a:rPr>
              <a:t>მოქალაქის </a:t>
            </a:r>
            <a:r>
              <a:rPr lang="ka-GE" sz="1900" dirty="0">
                <a:effectLst>
                  <a:outerShdw blurRad="38100" dist="38100" dir="2700000" algn="tl">
                    <a:srgbClr val="000000">
                      <a:alpha val="43137"/>
                    </a:srgbClr>
                  </a:outerShdw>
                </a:effectLst>
                <a:latin typeface="Sylfaen" panose="010A0502050306030303" pitchFamily="18" charset="0"/>
              </a:rPr>
              <a:t>სხვა </a:t>
            </a:r>
            <a:r>
              <a:rPr lang="en-US" sz="1900" dirty="0">
                <a:effectLst>
                  <a:outerShdw blurRad="38100" dist="38100" dir="2700000" algn="tl">
                    <a:srgbClr val="000000">
                      <a:alpha val="43137"/>
                    </a:srgbClr>
                  </a:outerShdw>
                </a:effectLst>
                <a:latin typeface="Sylfaen" panose="010A0502050306030303" pitchFamily="18" charset="0"/>
              </a:rPr>
              <a:t>სახელმწიფოსათვის გადაცემა დაუშვებელია, გარდა საერთაშორისო ხელშეკრულებით გათვალისწინებული შემთხვევებისა. გადაწყვეტილება მოქალაქის გადაცემის შესახებ შეიძლება გასაჩივრდეს სასამართლოში.</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43944675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71702" y="354396"/>
            <a:ext cx="7591697" cy="847387"/>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500" b="1" dirty="0">
                <a:effectLst>
                  <a:outerShdw blurRad="38100" dist="38100" dir="2700000" algn="tl">
                    <a:srgbClr val="000000">
                      <a:alpha val="43137"/>
                    </a:srgbClr>
                  </a:outerShdw>
                </a:effectLst>
              </a:rPr>
              <a:t>მუხლი 33</a:t>
            </a:r>
            <a:r>
              <a:rPr lang="en-US" sz="2500" b="1" dirty="0">
                <a:effectLst>
                  <a:outerShdw blurRad="38100" dist="38100" dir="2700000" algn="tl">
                    <a:srgbClr val="000000">
                      <a:alpha val="43137"/>
                    </a:srgbClr>
                  </a:outerShdw>
                </a:effectLst>
              </a:rPr>
              <a:t>. </a:t>
            </a:r>
            <a:r>
              <a:rPr lang="ka-GE" sz="2500" b="1" dirty="0">
                <a:effectLst>
                  <a:outerShdw blurRad="38100" dist="38100" dir="2700000" algn="tl">
                    <a:srgbClr val="000000">
                      <a:alpha val="43137"/>
                    </a:srgbClr>
                  </a:outerShdw>
                </a:effectLst>
              </a:rPr>
              <a:t>უცხოელთა და მოქალაქეობის არმქონე პირთა უფლებები</a:t>
            </a:r>
            <a:endParaRPr lang="en-US" sz="25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1" y="1804133"/>
            <a:ext cx="7702548" cy="4732155"/>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900" dirty="0">
                <a:effectLst>
                  <a:outerShdw blurRad="38100" dist="38100" dir="2700000" algn="tl">
                    <a:srgbClr val="000000">
                      <a:alpha val="43137"/>
                    </a:srgbClr>
                  </a:outerShdw>
                </a:effectLst>
                <a:latin typeface="Sylfaen" panose="010A0502050306030303" pitchFamily="18" charset="0"/>
              </a:rPr>
              <a:t>1. </a:t>
            </a:r>
            <a:r>
              <a:rPr lang="ka-GE" sz="1900" dirty="0" smtClean="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საქართველოში</a:t>
            </a:r>
            <a:r>
              <a:rPr lang="en-US" sz="1900" dirty="0" smtClean="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მცხოვრებ</a:t>
            </a:r>
            <a:r>
              <a:rPr lang="en-US" sz="1900" dirty="0">
                <a:effectLst>
                  <a:outerShdw blurRad="38100" dist="38100" dir="2700000" algn="tl">
                    <a:srgbClr val="000000">
                      <a:alpha val="43137"/>
                    </a:srgbClr>
                  </a:outerShdw>
                </a:effectLst>
                <a:latin typeface="Sylfaen" panose="010A0502050306030303" pitchFamily="18" charset="0"/>
              </a:rPr>
              <a:t> </a:t>
            </a:r>
            <a:r>
              <a:rPr lang="ka-GE" sz="1900" dirty="0">
                <a:effectLst>
                  <a:outerShdw blurRad="38100" dist="38100" dir="2700000" algn="tl">
                    <a:srgbClr val="000000">
                      <a:alpha val="43137"/>
                    </a:srgbClr>
                  </a:outerShdw>
                </a:effectLst>
                <a:latin typeface="Sylfaen" panose="010A0502050306030303" pitchFamily="18" charset="0"/>
              </a:rPr>
              <a:t>სხვა სახელმწიფოს </a:t>
            </a:r>
            <a:r>
              <a:rPr lang="en-US" sz="1900" dirty="0" err="1">
                <a:effectLst>
                  <a:outerShdw blurRad="38100" dist="38100" dir="2700000" algn="tl">
                    <a:srgbClr val="000000">
                      <a:alpha val="43137"/>
                    </a:srgbClr>
                  </a:outerShdw>
                </a:effectLst>
                <a:latin typeface="Sylfaen" panose="010A0502050306030303" pitchFamily="18" charset="0"/>
              </a:rPr>
              <a:t>მოქალაქეებს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და</a:t>
            </a:r>
            <a:r>
              <a:rPr lang="en-US" sz="1900" dirty="0">
                <a:effectLst>
                  <a:outerShdw blurRad="38100" dist="38100" dir="2700000" algn="tl">
                    <a:srgbClr val="000000">
                      <a:alpha val="43137"/>
                    </a:srgbClr>
                  </a:outerShdw>
                </a:effectLst>
                <a:latin typeface="Sylfaen" panose="010A0502050306030303" pitchFamily="18" charset="0"/>
              </a:rPr>
              <a:t> მოქალაქეობის </a:t>
            </a:r>
            <a:r>
              <a:rPr lang="en-US" sz="1900" dirty="0" err="1">
                <a:effectLst>
                  <a:outerShdw blurRad="38100" dist="38100" dir="2700000" algn="tl">
                    <a:srgbClr val="000000">
                      <a:alpha val="43137"/>
                    </a:srgbClr>
                  </a:outerShdw>
                </a:effectLst>
                <a:latin typeface="Sylfaen" panose="010A0502050306030303" pitchFamily="18" charset="0"/>
              </a:rPr>
              <a:t>არმქონე</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პირებს</a:t>
            </a:r>
            <a:r>
              <a:rPr lang="en-US" sz="1900" dirty="0">
                <a:effectLst>
                  <a:outerShdw blurRad="38100" dist="38100" dir="2700000" algn="tl">
                    <a:srgbClr val="000000">
                      <a:alpha val="43137"/>
                    </a:srgbClr>
                  </a:outerShdw>
                </a:effectLst>
                <a:latin typeface="Sylfaen" panose="010A0502050306030303" pitchFamily="18" charset="0"/>
              </a:rPr>
              <a:t> საქართველოს მოქალაქის </a:t>
            </a:r>
            <a:r>
              <a:rPr lang="en-US" sz="1900" dirty="0" err="1">
                <a:effectLst>
                  <a:outerShdw blurRad="38100" dist="38100" dir="2700000" algn="tl">
                    <a:srgbClr val="000000">
                      <a:alpha val="43137"/>
                    </a:srgbClr>
                  </a:outerShdw>
                </a:effectLst>
                <a:latin typeface="Sylfaen" panose="010A0502050306030303" pitchFamily="18" charset="0"/>
              </a:rPr>
              <a:t>თანაბარი</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უფლებანი</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და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მოვალეობანი</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აქვთ</a:t>
            </a:r>
            <a:r>
              <a:rPr lang="en-US" sz="1900" dirty="0">
                <a:effectLst>
                  <a:outerShdw blurRad="38100" dist="38100" dir="2700000" algn="tl">
                    <a:srgbClr val="000000">
                      <a:alpha val="43137"/>
                    </a:srgbClr>
                  </a:outerShdw>
                </a:effectLst>
                <a:latin typeface="Sylfaen" panose="010A0502050306030303" pitchFamily="18" charset="0"/>
              </a:rPr>
              <a:t>, გარდა კონსტიტუციითა </a:t>
            </a:r>
            <a:r>
              <a:rPr lang="en-US" sz="1900" dirty="0" err="1">
                <a:effectLst>
                  <a:outerShdw blurRad="38100" dist="38100" dir="2700000" algn="tl">
                    <a:srgbClr val="000000">
                      <a:alpha val="43137"/>
                    </a:srgbClr>
                  </a:outerShdw>
                </a:effectLst>
                <a:latin typeface="Sylfaen" panose="010A0502050306030303" pitchFamily="18" charset="0"/>
              </a:rPr>
              <a:t>და</a:t>
            </a:r>
            <a:r>
              <a:rPr lang="en-US" sz="1900" dirty="0">
                <a:effectLst>
                  <a:outerShdw blurRad="38100" dist="38100" dir="2700000" algn="tl">
                    <a:srgbClr val="000000">
                      <a:alpha val="43137"/>
                    </a:srgbClr>
                  </a:outerShdw>
                </a:effectLst>
                <a:latin typeface="Sylfaen" panose="010A0502050306030303" pitchFamily="18" charset="0"/>
              </a:rPr>
              <a:t> კანონით გათვალისწინებული </a:t>
            </a:r>
            <a:r>
              <a:rPr lang="en-US" sz="1900" dirty="0" err="1">
                <a:effectLst>
                  <a:outerShdw blurRad="38100" dist="38100" dir="2700000" algn="tl">
                    <a:srgbClr val="000000">
                      <a:alpha val="43137"/>
                    </a:srgbClr>
                  </a:outerShdw>
                </a:effectLst>
                <a:latin typeface="Sylfaen" panose="010A0502050306030303" pitchFamily="18" charset="0"/>
              </a:rPr>
              <a:t>გამონაკლისებისა</a:t>
            </a:r>
            <a:r>
              <a:rPr lang="en-US" sz="1900" dirty="0">
                <a:effectLst>
                  <a:outerShdw blurRad="38100" dist="38100" dir="2700000" algn="tl">
                    <a:srgbClr val="000000">
                      <a:alpha val="43137"/>
                    </a:srgbClr>
                  </a:outerShdw>
                </a:effectLst>
                <a:latin typeface="Sylfaen" panose="010A0502050306030303" pitchFamily="18" charset="0"/>
              </a:rPr>
              <a:t>.</a:t>
            </a:r>
          </a:p>
          <a:p>
            <a:pPr algn="just"/>
            <a:r>
              <a:rPr lang="en-US" sz="1900" dirty="0">
                <a:effectLst>
                  <a:outerShdw blurRad="38100" dist="38100" dir="2700000" algn="tl">
                    <a:srgbClr val="000000">
                      <a:alpha val="43137"/>
                    </a:srgbClr>
                  </a:outerShdw>
                </a:effectLst>
                <a:latin typeface="Sylfaen" panose="010A0502050306030303" pitchFamily="18" charset="0"/>
              </a:rPr>
              <a:t>2</a:t>
            </a:r>
            <a:r>
              <a:rPr lang="ka-GE" sz="1900" dirty="0">
                <a:effectLst>
                  <a:outerShdw blurRad="38100" dist="38100" dir="2700000" algn="tl">
                    <a:srgbClr val="000000">
                      <a:alpha val="43137"/>
                    </a:srgbClr>
                  </a:outerShdw>
                </a:effectLst>
                <a:latin typeface="Sylfaen" panose="010A0502050306030303" pitchFamily="18" charset="0"/>
              </a:rPr>
              <a:t>. </a:t>
            </a:r>
            <a:r>
              <a:rPr lang="ka-GE" sz="1900" dirty="0" smtClean="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სახელმწიფო</a:t>
            </a:r>
            <a:r>
              <a:rPr lang="en-US" sz="1900" dirty="0" smtClean="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უფლებამოსილია</a:t>
            </a:r>
            <a:r>
              <a:rPr lang="ka-GE" sz="1900" dirty="0">
                <a:effectLst>
                  <a:outerShdw blurRad="38100" dist="38100" dir="2700000" algn="tl">
                    <a:srgbClr val="000000">
                      <a:alpha val="43137"/>
                    </a:srgbClr>
                  </a:outerShdw>
                </a:effectLst>
                <a:latin typeface="Sylfaen" panose="010A0502050306030303" pitchFamily="18" charset="0"/>
              </a:rPr>
              <a:t> კანონით </a:t>
            </a:r>
            <a:r>
              <a:rPr lang="en-US" sz="1900" dirty="0" err="1">
                <a:effectLst>
                  <a:outerShdw blurRad="38100" dist="38100" dir="2700000" algn="tl">
                    <a:srgbClr val="000000">
                      <a:alpha val="43137"/>
                    </a:srgbClr>
                  </a:outerShdw>
                </a:effectLst>
                <a:latin typeface="Sylfaen" panose="010A0502050306030303" pitchFamily="18" charset="0"/>
              </a:rPr>
              <a:t>დააწესოს</a:t>
            </a:r>
            <a:r>
              <a:rPr lang="en-US" sz="1900" dirty="0">
                <a:effectLst>
                  <a:outerShdw blurRad="38100" dist="38100" dir="2700000" algn="tl">
                    <a:srgbClr val="000000">
                      <a:alpha val="43137"/>
                    </a:srgbClr>
                  </a:outerShdw>
                </a:effectLst>
                <a:latin typeface="Sylfaen" panose="010A0502050306030303" pitchFamily="18" charset="0"/>
              </a:rPr>
              <a:t> </a:t>
            </a:r>
            <a:r>
              <a:rPr lang="ka-GE" sz="1900" dirty="0">
                <a:effectLst>
                  <a:outerShdw blurRad="38100" dist="38100" dir="2700000" algn="tl">
                    <a:srgbClr val="000000">
                      <a:alpha val="43137"/>
                    </a:srgbClr>
                  </a:outerShdw>
                </a:effectLst>
                <a:latin typeface="Sylfaen" panose="010A0502050306030303" pitchFamily="18" charset="0"/>
              </a:rPr>
              <a:t>სხვა სახელმწიფოს </a:t>
            </a:r>
            <a:r>
              <a:rPr lang="en-US" sz="1900" dirty="0" err="1">
                <a:effectLst>
                  <a:outerShdw blurRad="38100" dist="38100" dir="2700000" algn="tl">
                    <a:srgbClr val="000000">
                      <a:alpha val="43137"/>
                    </a:srgbClr>
                  </a:outerShdw>
                </a:effectLst>
                <a:latin typeface="Sylfaen" panose="010A0502050306030303" pitchFamily="18" charset="0"/>
              </a:rPr>
              <a:t>მოქალაქეთა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და</a:t>
            </a:r>
            <a:r>
              <a:rPr lang="en-US" sz="1900" dirty="0">
                <a:effectLst>
                  <a:outerShdw blurRad="38100" dist="38100" dir="2700000" algn="tl">
                    <a:srgbClr val="000000">
                      <a:alpha val="43137"/>
                    </a:srgbClr>
                  </a:outerShdw>
                </a:effectLst>
                <a:latin typeface="Sylfaen" panose="010A0502050306030303" pitchFamily="18" charset="0"/>
              </a:rPr>
              <a:t> მოქალაქეობის </a:t>
            </a:r>
            <a:r>
              <a:rPr lang="en-US" sz="1900" dirty="0" err="1">
                <a:effectLst>
                  <a:outerShdw blurRad="38100" dist="38100" dir="2700000" algn="tl">
                    <a:srgbClr val="000000">
                      <a:alpha val="43137"/>
                    </a:srgbClr>
                  </a:outerShdw>
                </a:effectLst>
                <a:latin typeface="Sylfaen" panose="010A0502050306030303" pitchFamily="18" charset="0"/>
              </a:rPr>
              <a:t>არმქონე</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პირთა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პოლიტიკური</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საქმიანობის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შეზღუდვა</a:t>
            </a:r>
            <a:r>
              <a:rPr lang="en-US" sz="1900" dirty="0">
                <a:effectLst>
                  <a:outerShdw blurRad="38100" dist="38100" dir="2700000" algn="tl">
                    <a:srgbClr val="000000">
                      <a:alpha val="43137"/>
                    </a:srgbClr>
                  </a:outerShdw>
                </a:effectLst>
                <a:latin typeface="Sylfaen" panose="010A0502050306030303" pitchFamily="18" charset="0"/>
              </a:rPr>
              <a:t>.</a:t>
            </a:r>
          </a:p>
          <a:p>
            <a:pPr algn="just"/>
            <a:r>
              <a:rPr lang="en-US" sz="1900" dirty="0">
                <a:effectLst>
                  <a:outerShdw blurRad="38100" dist="38100" dir="2700000" algn="tl">
                    <a:srgbClr val="000000">
                      <a:alpha val="43137"/>
                    </a:srgbClr>
                  </a:outerShdw>
                </a:effectLst>
                <a:latin typeface="Sylfaen" panose="010A0502050306030303" pitchFamily="18" charset="0"/>
              </a:rPr>
              <a:t>3. </a:t>
            </a:r>
            <a:r>
              <a:rPr lang="ka-GE" sz="1900" dirty="0" smtClean="0">
                <a:effectLst>
                  <a:outerShdw blurRad="38100" dist="38100" dir="2700000" algn="tl">
                    <a:srgbClr val="000000">
                      <a:alpha val="43137"/>
                    </a:srgbClr>
                  </a:outerShdw>
                </a:effectLst>
                <a:latin typeface="Sylfaen" panose="010A0502050306030303" pitchFamily="18" charset="0"/>
              </a:rPr>
              <a:t>	</a:t>
            </a:r>
            <a:r>
              <a:rPr lang="en-US" sz="1900" dirty="0" err="1" smtClean="0">
                <a:effectLst>
                  <a:outerShdw blurRad="38100" dist="38100" dir="2700000" algn="tl">
                    <a:srgbClr val="000000">
                      <a:alpha val="43137"/>
                    </a:srgbClr>
                  </a:outerShdw>
                </a:effectLst>
                <a:latin typeface="Sylfaen" panose="010A0502050306030303" pitchFamily="18" charset="0"/>
              </a:rPr>
              <a:t>საერთაშორისო</a:t>
            </a:r>
            <a:r>
              <a:rPr lang="en-US" sz="1900" dirty="0" smtClean="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სამართლის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საყოველთაოდ</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აღიარებული</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ნორმების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შესაბამისად</a:t>
            </a:r>
            <a:r>
              <a:rPr lang="en-US" sz="1900" dirty="0">
                <a:effectLst>
                  <a:outerShdw blurRad="38100" dist="38100" dir="2700000" algn="tl">
                    <a:srgbClr val="000000">
                      <a:alpha val="43137"/>
                    </a:srgbClr>
                  </a:outerShdw>
                </a:effectLst>
                <a:latin typeface="Sylfaen" panose="010A0502050306030303" pitchFamily="18" charset="0"/>
              </a:rPr>
              <a:t>, კანონით </a:t>
            </a:r>
            <a:r>
              <a:rPr lang="en-US" sz="1900" dirty="0" err="1">
                <a:effectLst>
                  <a:outerShdw blurRad="38100" dist="38100" dir="2700000" algn="tl">
                    <a:srgbClr val="000000">
                      <a:alpha val="43137"/>
                    </a:srgbClr>
                  </a:outerShdw>
                </a:effectLst>
                <a:latin typeface="Sylfaen" panose="010A0502050306030303" pitchFamily="18" charset="0"/>
              </a:rPr>
              <a:t>დადგენილი</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წესით</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საქართველო</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თავშესაფარს</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აძლევს</a:t>
            </a:r>
            <a:r>
              <a:rPr lang="en-US" sz="1900" dirty="0">
                <a:effectLst>
                  <a:outerShdw blurRad="38100" dist="38100" dir="2700000" algn="tl">
                    <a:srgbClr val="000000">
                      <a:alpha val="43137"/>
                    </a:srgbClr>
                  </a:outerShdw>
                </a:effectLst>
                <a:latin typeface="Sylfaen" panose="010A0502050306030303" pitchFamily="18" charset="0"/>
              </a:rPr>
              <a:t> </a:t>
            </a:r>
            <a:r>
              <a:rPr lang="ka-GE" sz="1900" dirty="0">
                <a:effectLst>
                  <a:outerShdw blurRad="38100" dist="38100" dir="2700000" algn="tl">
                    <a:srgbClr val="000000">
                      <a:alpha val="43137"/>
                    </a:srgbClr>
                  </a:outerShdw>
                </a:effectLst>
                <a:latin typeface="Sylfaen" panose="010A0502050306030303" pitchFamily="18" charset="0"/>
              </a:rPr>
              <a:t>სხვა სახელმწიფოს </a:t>
            </a:r>
            <a:r>
              <a:rPr lang="en-US" sz="1900" dirty="0" err="1">
                <a:effectLst>
                  <a:outerShdw blurRad="38100" dist="38100" dir="2700000" algn="tl">
                    <a:srgbClr val="000000">
                      <a:alpha val="43137"/>
                    </a:srgbClr>
                  </a:outerShdw>
                </a:effectLst>
                <a:latin typeface="Sylfaen" panose="010A0502050306030303" pitchFamily="18" charset="0"/>
              </a:rPr>
              <a:t>მოქალაქეებსა</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და</a:t>
            </a:r>
            <a:r>
              <a:rPr lang="en-US" sz="1900" dirty="0">
                <a:effectLst>
                  <a:outerShdw blurRad="38100" dist="38100" dir="2700000" algn="tl">
                    <a:srgbClr val="000000">
                      <a:alpha val="43137"/>
                    </a:srgbClr>
                  </a:outerShdw>
                </a:effectLst>
                <a:latin typeface="Sylfaen" panose="010A0502050306030303" pitchFamily="18" charset="0"/>
              </a:rPr>
              <a:t> მოქალაქეობის </a:t>
            </a:r>
            <a:r>
              <a:rPr lang="en-US" sz="1900" dirty="0" err="1">
                <a:effectLst>
                  <a:outerShdw blurRad="38100" dist="38100" dir="2700000" algn="tl">
                    <a:srgbClr val="000000">
                      <a:alpha val="43137"/>
                    </a:srgbClr>
                  </a:outerShdw>
                </a:effectLst>
                <a:latin typeface="Sylfaen" panose="010A0502050306030303" pitchFamily="18" charset="0"/>
              </a:rPr>
              <a:t>არმქონე</a:t>
            </a:r>
            <a:r>
              <a:rPr lang="en-US" sz="1900" dirty="0">
                <a:effectLst>
                  <a:outerShdw blurRad="38100" dist="38100" dir="2700000" algn="tl">
                    <a:srgbClr val="000000">
                      <a:alpha val="43137"/>
                    </a:srgbClr>
                  </a:outerShdw>
                </a:effectLst>
                <a:latin typeface="Sylfaen" panose="010A0502050306030303" pitchFamily="18" charset="0"/>
              </a:rPr>
              <a:t> </a:t>
            </a:r>
            <a:r>
              <a:rPr lang="en-US" sz="1900" dirty="0" err="1">
                <a:effectLst>
                  <a:outerShdw blurRad="38100" dist="38100" dir="2700000" algn="tl">
                    <a:srgbClr val="000000">
                      <a:alpha val="43137"/>
                    </a:srgbClr>
                  </a:outerShdw>
                </a:effectLst>
                <a:latin typeface="Sylfaen" panose="010A0502050306030303" pitchFamily="18" charset="0"/>
              </a:rPr>
              <a:t>პირებს</a:t>
            </a:r>
            <a:r>
              <a:rPr lang="en-US" sz="1900" dirty="0">
                <a:effectLst>
                  <a:outerShdw blurRad="38100" dist="38100" dir="2700000" algn="tl">
                    <a:srgbClr val="000000">
                      <a:alpha val="43137"/>
                    </a:srgbClr>
                  </a:outerShdw>
                </a:effectLst>
                <a:latin typeface="Sylfaen" panose="010A0502050306030303" pitchFamily="18" charset="0"/>
              </a:rPr>
              <a:t>. </a:t>
            </a:r>
          </a:p>
          <a:p>
            <a:pPr algn="just"/>
            <a:r>
              <a:rPr lang="ka-GE" sz="1900" dirty="0">
                <a:effectLst>
                  <a:outerShdw blurRad="38100" dist="38100" dir="2700000" algn="tl">
                    <a:srgbClr val="000000">
                      <a:alpha val="43137"/>
                    </a:srgbClr>
                  </a:outerShdw>
                </a:effectLst>
                <a:latin typeface="Sylfaen" panose="010A0502050306030303" pitchFamily="18" charset="0"/>
              </a:rPr>
              <a:t>4. </a:t>
            </a:r>
            <a:r>
              <a:rPr lang="ka-GE" sz="1900" dirty="0" smtClean="0">
                <a:effectLst>
                  <a:outerShdw blurRad="38100" dist="38100" dir="2700000" algn="tl">
                    <a:srgbClr val="000000">
                      <a:alpha val="43137"/>
                    </a:srgbClr>
                  </a:outerShdw>
                </a:effectLst>
                <a:latin typeface="Sylfaen" panose="010A0502050306030303" pitchFamily="18" charset="0"/>
              </a:rPr>
              <a:t>	დაუშვებელია </a:t>
            </a:r>
            <a:r>
              <a:rPr lang="ka-GE" sz="1900" dirty="0">
                <a:effectLst>
                  <a:outerShdw blurRad="38100" dist="38100" dir="2700000" algn="tl">
                    <a:srgbClr val="000000">
                      <a:alpha val="43137"/>
                    </a:srgbClr>
                  </a:outerShdw>
                </a:effectLst>
                <a:latin typeface="Sylfaen" panose="010A0502050306030303" pitchFamily="18" charset="0"/>
              </a:rPr>
              <a:t>საერთაშორისო სამართლის საყოველთაოდ აღიარებული პრინციპებისა და ნორმების წინააღმდეგ პირის საქართველოდან გაძევება ან ექსტრადიცია. </a:t>
            </a:r>
            <a:endParaRPr lang="en-US" sz="190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390244947"/>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28160" y="354396"/>
            <a:ext cx="7635240" cy="873513"/>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200" b="1" dirty="0" smtClean="0">
                <a:effectLst>
                  <a:outerShdw blurRad="38100" dist="38100" dir="2700000" algn="tl">
                    <a:srgbClr val="000000">
                      <a:alpha val="43137"/>
                    </a:srgbClr>
                  </a:outerShdw>
                </a:effectLst>
              </a:rPr>
              <a:t>მუხლი 34</a:t>
            </a:r>
            <a:r>
              <a:rPr lang="en-US" sz="2200" b="1" dirty="0" smtClean="0">
                <a:effectLst>
                  <a:outerShdw blurRad="38100" dist="38100" dir="2700000" algn="tl">
                    <a:srgbClr val="000000">
                      <a:alpha val="43137"/>
                    </a:srgbClr>
                  </a:outerShdw>
                </a:effectLst>
              </a:rPr>
              <a:t>. </a:t>
            </a:r>
            <a:r>
              <a:rPr lang="ka-GE" sz="2200" b="1" dirty="0" smtClean="0">
                <a:effectLst>
                  <a:outerShdw blurRad="38100" dist="38100" dir="2700000" algn="tl">
                    <a:srgbClr val="000000">
                      <a:alpha val="43137"/>
                    </a:srgbClr>
                  </a:outerShdw>
                </a:effectLst>
              </a:rPr>
              <a:t>ადამიანის ძირითადი უფლებების უზრუნველყოფის ზოგადი პრინციპები</a:t>
            </a:r>
            <a:endParaRPr lang="en-US" sz="22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2211976"/>
            <a:ext cx="7702548" cy="4223657"/>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2000" dirty="0">
                <a:effectLst>
                  <a:outerShdw blurRad="38100" dist="38100" dir="2700000" algn="tl">
                    <a:srgbClr val="000000">
                      <a:alpha val="43137"/>
                    </a:srgbClr>
                  </a:outerShdw>
                </a:effectLst>
              </a:rPr>
              <a:t>1. </a:t>
            </a:r>
            <a:r>
              <a:rPr lang="ka-GE"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კონსტიტუციაში</a:t>
            </a:r>
            <a:r>
              <a:rPr lang="en-US" sz="2000" dirty="0" smtClean="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მითითებული</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ძირითადი</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უფლებ</a:t>
            </a:r>
            <a:r>
              <a:rPr lang="ka-GE" sz="2000" dirty="0">
                <a:effectLst>
                  <a:outerShdw blurRad="38100" dist="38100" dir="2700000" algn="tl">
                    <a:srgbClr val="000000">
                      <a:alpha val="43137"/>
                    </a:srgbClr>
                  </a:outerShdw>
                </a:effectLst>
              </a:rPr>
              <a:t>ები</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მათი</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შინაარსის</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გათვალისწინებით</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ვრცელდება</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აგრეთვე</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იურიდიულ</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პირებზე</a:t>
            </a:r>
            <a:r>
              <a:rPr lang="en-US" sz="2000" dirty="0">
                <a:effectLst>
                  <a:outerShdw blurRad="38100" dist="38100" dir="2700000" algn="tl">
                    <a:srgbClr val="000000">
                      <a:alpha val="43137"/>
                    </a:srgbClr>
                  </a:outerShdw>
                </a:effectLst>
              </a:rPr>
              <a:t>.</a:t>
            </a:r>
          </a:p>
          <a:p>
            <a:pPr algn="just"/>
            <a:r>
              <a:rPr lang="ka-GE" sz="2000" dirty="0">
                <a:effectLst>
                  <a:outerShdw blurRad="38100" dist="38100" dir="2700000" algn="tl">
                    <a:srgbClr val="000000">
                      <a:alpha val="43137"/>
                    </a:srgbClr>
                  </a:outerShdw>
                </a:effectLst>
              </a:rPr>
              <a:t>2</a:t>
            </a:r>
            <a:r>
              <a:rPr lang="en-US" sz="2000" dirty="0">
                <a:effectLst>
                  <a:outerShdw blurRad="38100" dist="38100" dir="2700000" algn="tl">
                    <a:srgbClr val="000000">
                      <a:alpha val="43137"/>
                    </a:srgbClr>
                  </a:outerShdw>
                </a:effectLst>
              </a:rPr>
              <a:t>. </a:t>
            </a:r>
            <a:r>
              <a:rPr lang="ka-GE" sz="2000" dirty="0" smtClean="0">
                <a:effectLst>
                  <a:outerShdw blurRad="38100" dist="38100" dir="2700000" algn="tl">
                    <a:srgbClr val="000000">
                      <a:alpha val="43137"/>
                    </a:srgbClr>
                  </a:outerShdw>
                </a:effectLst>
              </a:rPr>
              <a:t>	</a:t>
            </a:r>
            <a:r>
              <a:rPr lang="en-US" sz="2000" dirty="0" err="1" smtClean="0">
                <a:effectLst>
                  <a:outerShdw blurRad="38100" dist="38100" dir="2700000" algn="tl">
                    <a:srgbClr val="000000">
                      <a:alpha val="43137"/>
                    </a:srgbClr>
                  </a:outerShdw>
                </a:effectLst>
              </a:rPr>
              <a:t>ადამიანის</a:t>
            </a:r>
            <a:r>
              <a:rPr lang="en-US" sz="2000" dirty="0" smtClean="0">
                <a:effectLst>
                  <a:outerShdw blurRad="38100" dist="38100" dir="2700000" algn="tl">
                    <a:srgbClr val="000000">
                      <a:alpha val="43137"/>
                    </a:srgbClr>
                  </a:outerShdw>
                </a:effectLst>
              </a:rPr>
              <a:t> </a:t>
            </a:r>
            <a:r>
              <a:rPr lang="ka-GE" sz="2000" dirty="0">
                <a:effectLst>
                  <a:outerShdw blurRad="38100" dist="38100" dir="2700000" algn="tl">
                    <a:srgbClr val="000000">
                      <a:alpha val="43137"/>
                    </a:srgbClr>
                  </a:outerShdw>
                </a:effectLst>
              </a:rPr>
              <a:t>ძირითადი </a:t>
            </a:r>
            <a:r>
              <a:rPr lang="en-US" sz="2000" dirty="0" err="1">
                <a:effectLst>
                  <a:outerShdw blurRad="38100" dist="38100" dir="2700000" algn="tl">
                    <a:srgbClr val="000000">
                      <a:alpha val="43137"/>
                    </a:srgbClr>
                  </a:outerShdw>
                </a:effectLst>
              </a:rPr>
              <a:t>უფლებ</a:t>
            </a:r>
            <a:r>
              <a:rPr lang="ka-GE" sz="2000" dirty="0">
                <a:effectLst>
                  <a:outerShdw blurRad="38100" dist="38100" dir="2700000" algn="tl">
                    <a:srgbClr val="000000">
                      <a:alpha val="43137"/>
                    </a:srgbClr>
                  </a:outerShdw>
                </a:effectLst>
              </a:rPr>
              <a:t>ების </a:t>
            </a:r>
            <a:r>
              <a:rPr lang="en-US" sz="2000" dirty="0" err="1">
                <a:effectLst>
                  <a:outerShdw blurRad="38100" dist="38100" dir="2700000" algn="tl">
                    <a:srgbClr val="000000">
                      <a:alpha val="43137"/>
                    </a:srgbClr>
                  </a:outerShdw>
                </a:effectLst>
              </a:rPr>
              <a:t>განხორციელებამ</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არ</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უნდა</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დაარღვიოს</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სხვათა</a:t>
            </a:r>
            <a:r>
              <a:rPr lang="en-US" sz="2000" dirty="0">
                <a:effectLst>
                  <a:outerShdw blurRad="38100" dist="38100" dir="2700000" algn="tl">
                    <a:srgbClr val="000000">
                      <a:alpha val="43137"/>
                    </a:srgbClr>
                  </a:outerShdw>
                </a:effectLst>
              </a:rPr>
              <a:t> </a:t>
            </a:r>
            <a:r>
              <a:rPr lang="en-US" sz="2000" dirty="0" err="1">
                <a:effectLst>
                  <a:outerShdw blurRad="38100" dist="38100" dir="2700000" algn="tl">
                    <a:srgbClr val="000000">
                      <a:alpha val="43137"/>
                    </a:srgbClr>
                  </a:outerShdw>
                </a:effectLst>
              </a:rPr>
              <a:t>უფლებები</a:t>
            </a:r>
            <a:r>
              <a:rPr lang="ka-GE" sz="2000" dirty="0">
                <a:effectLst>
                  <a:outerShdw blurRad="38100" dist="38100" dir="2700000" algn="tl">
                    <a:srgbClr val="000000">
                      <a:alpha val="43137"/>
                    </a:srgbClr>
                  </a:outerShdw>
                </a:effectLst>
              </a:rPr>
              <a:t>.</a:t>
            </a:r>
            <a:endParaRPr lang="en-US" sz="2000" dirty="0">
              <a:effectLst>
                <a:outerShdw blurRad="38100" dist="38100" dir="2700000" algn="tl">
                  <a:srgbClr val="000000">
                    <a:alpha val="43137"/>
                  </a:srgbClr>
                </a:outerShdw>
              </a:effectLst>
            </a:endParaRPr>
          </a:p>
          <a:p>
            <a:pPr algn="just"/>
            <a:r>
              <a:rPr lang="ka-GE" sz="2000" dirty="0">
                <a:effectLst>
                  <a:outerShdw blurRad="38100" dist="38100" dir="2700000" algn="tl">
                    <a:srgbClr val="000000">
                      <a:alpha val="43137"/>
                    </a:srgbClr>
                  </a:outerShdw>
                </a:effectLst>
              </a:rPr>
              <a:t>3. </a:t>
            </a:r>
            <a:r>
              <a:rPr lang="ka-GE" sz="2000" dirty="0" smtClean="0">
                <a:effectLst>
                  <a:outerShdw blurRad="38100" dist="38100" dir="2700000" algn="tl">
                    <a:srgbClr val="000000">
                      <a:alpha val="43137"/>
                    </a:srgbClr>
                  </a:outerShdw>
                </a:effectLst>
              </a:rPr>
              <a:t>	ადამიანის </a:t>
            </a:r>
            <a:r>
              <a:rPr lang="ka-GE" sz="2000" dirty="0">
                <a:effectLst>
                  <a:outerShdw blurRad="38100" dist="38100" dir="2700000" algn="tl">
                    <a:srgbClr val="000000">
                      <a:alpha val="43137"/>
                    </a:srgbClr>
                  </a:outerShdw>
                </a:effectLst>
              </a:rPr>
              <a:t>ძირითადი უფლების შეზღუდვა უნდა შეესაბამებოდეს იმ ლეგიტიმური მიზნის მნიშვნელობას, რომლის მიღწევასაც იგი ემსახურება.</a:t>
            </a:r>
            <a:endParaRPr lang="en-US" sz="2000" dirty="0">
              <a:effectLst>
                <a:outerShdw blurRad="38100" dist="38100" dir="2700000" algn="tl">
                  <a:srgbClr val="000000">
                    <a:alpha val="43137"/>
                  </a:srgbClr>
                </a:outerShdw>
              </a:effectLst>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1131754304"/>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62994" y="354396"/>
            <a:ext cx="7600406"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300" b="1" dirty="0">
                <a:effectLst>
                  <a:outerShdw blurRad="38100" dist="38100" dir="2700000" algn="tl">
                    <a:srgbClr val="000000">
                      <a:alpha val="43137"/>
                    </a:srgbClr>
                  </a:outerShdw>
                </a:effectLst>
              </a:rPr>
              <a:t>მუხლი 2</a:t>
            </a:r>
            <a:r>
              <a:rPr lang="en-US" sz="2300" b="1" dirty="0">
                <a:effectLst>
                  <a:outerShdw blurRad="38100" dist="38100" dir="2700000" algn="tl">
                    <a:srgbClr val="000000">
                      <a:alpha val="43137"/>
                    </a:srgbClr>
                  </a:outerShdw>
                </a:effectLst>
              </a:rPr>
              <a:t>.</a:t>
            </a:r>
            <a:r>
              <a:rPr lang="ka-GE" sz="2300" b="1" dirty="0">
                <a:effectLst>
                  <a:outerShdw blurRad="38100" dist="38100" dir="2700000" algn="tl">
                    <a:srgbClr val="000000">
                      <a:alpha val="43137"/>
                    </a:srgbClr>
                  </a:outerShdw>
                </a:effectLst>
              </a:rPr>
              <a:t> სახელმწიფო სიმბოლოები</a:t>
            </a:r>
            <a:endParaRPr lang="en-US" sz="23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679957"/>
            <a:ext cx="7702548" cy="45716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2250" dirty="0">
                <a:effectLst>
                  <a:outerShdw blurRad="38100" dist="38100" dir="2700000" algn="tl">
                    <a:srgbClr val="000000">
                      <a:alpha val="43137"/>
                    </a:srgbClr>
                  </a:outerShdw>
                </a:effectLst>
                <a:latin typeface="Sylfaen" panose="010A0502050306030303" pitchFamily="18" charset="0"/>
              </a:rPr>
              <a:t>1</a:t>
            </a:r>
            <a:r>
              <a:rPr lang="en-US" sz="2250" dirty="0" smtClean="0">
                <a:effectLst>
                  <a:outerShdw blurRad="38100" dist="38100" dir="2700000" algn="tl">
                    <a:srgbClr val="000000">
                      <a:alpha val="43137"/>
                    </a:srgbClr>
                  </a:outerShdw>
                </a:effectLst>
                <a:latin typeface="Sylfaen" panose="010A0502050306030303" pitchFamily="18" charset="0"/>
              </a:rPr>
              <a:t>.</a:t>
            </a:r>
            <a:r>
              <a:rPr lang="ka-GE" sz="2250" dirty="0">
                <a:effectLst>
                  <a:outerShdw blurRad="38100" dist="38100" dir="2700000" algn="tl">
                    <a:srgbClr val="000000">
                      <a:alpha val="43137"/>
                    </a:srgbClr>
                  </a:outerShdw>
                </a:effectLst>
                <a:latin typeface="Sylfaen" panose="010A0502050306030303" pitchFamily="18" charset="0"/>
              </a:rPr>
              <a:t>	</a:t>
            </a:r>
            <a:r>
              <a:rPr lang="en-US" sz="225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2250" dirty="0" smtClean="0">
                <a:effectLst>
                  <a:outerShdw blurRad="38100" dist="38100" dir="2700000" algn="tl">
                    <a:srgbClr val="000000">
                      <a:alpha val="43137"/>
                    </a:srgbClr>
                  </a:outerShdw>
                </a:effectLst>
                <a:latin typeface="Sylfaen" panose="010A0502050306030303" pitchFamily="18" charset="0"/>
              </a:rPr>
              <a:t> </a:t>
            </a:r>
            <a:r>
              <a:rPr lang="en-US" sz="2250" dirty="0">
                <a:effectLst>
                  <a:outerShdw blurRad="38100" dist="38100" dir="2700000" algn="tl">
                    <a:srgbClr val="000000">
                      <a:alpha val="43137"/>
                    </a:srgbClr>
                  </a:outerShdw>
                </a:effectLst>
                <a:latin typeface="Sylfaen" panose="010A0502050306030303" pitchFamily="18" charset="0"/>
              </a:rPr>
              <a:t>სახელმწიფოს </a:t>
            </a:r>
            <a:r>
              <a:rPr lang="en-US" sz="2250" dirty="0" err="1">
                <a:effectLst>
                  <a:outerShdw blurRad="38100" dist="38100" dir="2700000" algn="tl">
                    <a:srgbClr val="000000">
                      <a:alpha val="43137"/>
                    </a:srgbClr>
                  </a:outerShdw>
                </a:effectLst>
                <a:latin typeface="Sylfaen" panose="010A0502050306030303" pitchFamily="18" charset="0"/>
              </a:rPr>
              <a:t>სახელწოდება</a:t>
            </a:r>
            <a:r>
              <a:rPr lang="ka-GE" sz="2250" dirty="0">
                <a:effectLst>
                  <a:outerShdw blurRad="38100" dist="38100" dir="2700000" algn="tl">
                    <a:srgbClr val="000000">
                      <a:alpha val="43137"/>
                    </a:srgbClr>
                  </a:outerShdw>
                </a:effectLst>
                <a:latin typeface="Sylfaen" panose="010A0502050306030303" pitchFamily="18" charset="0"/>
              </a:rPr>
              <a:t>ა </a:t>
            </a:r>
            <a:r>
              <a:rPr lang="en-US" sz="2250" dirty="0">
                <a:effectLst>
                  <a:outerShdw blurRad="38100" dist="38100" dir="2700000" algn="tl">
                    <a:srgbClr val="000000">
                      <a:alpha val="43137"/>
                    </a:srgbClr>
                  </a:outerShdw>
                </a:effectLst>
                <a:latin typeface="Sylfaen" panose="010A0502050306030303" pitchFamily="18" charset="0"/>
              </a:rPr>
              <a:t>„</a:t>
            </a:r>
            <a:r>
              <a:rPr lang="en-US" sz="2250" dirty="0" err="1">
                <a:effectLst>
                  <a:outerShdw blurRad="38100" dist="38100" dir="2700000" algn="tl">
                    <a:srgbClr val="000000">
                      <a:alpha val="43137"/>
                    </a:srgbClr>
                  </a:outerShdw>
                </a:effectLst>
                <a:latin typeface="Sylfaen" panose="010A0502050306030303" pitchFamily="18" charset="0"/>
              </a:rPr>
              <a:t>საქართველო</a:t>
            </a:r>
            <a:r>
              <a:rPr lang="en-US" sz="2250" dirty="0">
                <a:effectLst>
                  <a:outerShdw blurRad="38100" dist="38100" dir="2700000" algn="tl">
                    <a:srgbClr val="000000">
                      <a:alpha val="43137"/>
                    </a:srgbClr>
                  </a:outerShdw>
                </a:effectLst>
                <a:latin typeface="Sylfaen" panose="010A0502050306030303" pitchFamily="18" charset="0"/>
              </a:rPr>
              <a:t>“.</a:t>
            </a:r>
          </a:p>
          <a:p>
            <a:pPr algn="just"/>
            <a:r>
              <a:rPr lang="ka-GE" sz="2250" dirty="0" smtClean="0">
                <a:effectLst>
                  <a:outerShdw blurRad="38100" dist="38100" dir="2700000" algn="tl">
                    <a:srgbClr val="000000">
                      <a:alpha val="43137"/>
                    </a:srgbClr>
                  </a:outerShdw>
                </a:effectLst>
                <a:latin typeface="Sylfaen" panose="010A0502050306030303" pitchFamily="18" charset="0"/>
              </a:rPr>
              <a:t>2.	</a:t>
            </a:r>
            <a:r>
              <a:rPr lang="en-US" sz="225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2250" dirty="0" smtClean="0">
                <a:effectLst>
                  <a:outerShdw blurRad="38100" dist="38100" dir="2700000" algn="tl">
                    <a:srgbClr val="000000">
                      <a:alpha val="43137"/>
                    </a:srgbClr>
                  </a:outerShdw>
                </a:effectLst>
                <a:latin typeface="Sylfaen" panose="010A0502050306030303" pitchFamily="18" charset="0"/>
              </a:rPr>
              <a:t> </a:t>
            </a:r>
            <a:r>
              <a:rPr lang="en-US" sz="2250" dirty="0" err="1">
                <a:effectLst>
                  <a:outerShdw blurRad="38100" dist="38100" dir="2700000" algn="tl">
                    <a:srgbClr val="000000">
                      <a:alpha val="43137"/>
                    </a:srgbClr>
                  </a:outerShdw>
                </a:effectLst>
                <a:latin typeface="Sylfaen" panose="010A0502050306030303" pitchFamily="18" charset="0"/>
              </a:rPr>
              <a:t>დედაქალაქი</a:t>
            </a:r>
            <a:r>
              <a:rPr lang="ka-GE" sz="2250" dirty="0">
                <a:effectLst>
                  <a:outerShdw blurRad="38100" dist="38100" dir="2700000" algn="tl">
                    <a:srgbClr val="000000">
                      <a:alpha val="43137"/>
                    </a:srgbClr>
                  </a:outerShdw>
                </a:effectLst>
                <a:latin typeface="Sylfaen" panose="010A0502050306030303" pitchFamily="18" charset="0"/>
              </a:rPr>
              <a:t> არის </a:t>
            </a:r>
            <a:r>
              <a:rPr lang="en-US" sz="2250" dirty="0" err="1">
                <a:effectLst>
                  <a:outerShdw blurRad="38100" dist="38100" dir="2700000" algn="tl">
                    <a:srgbClr val="000000">
                      <a:alpha val="43137"/>
                    </a:srgbClr>
                  </a:outerShdw>
                </a:effectLst>
                <a:latin typeface="Sylfaen" panose="010A0502050306030303" pitchFamily="18" charset="0"/>
              </a:rPr>
              <a:t>თბილისი</a:t>
            </a:r>
            <a:r>
              <a:rPr lang="en-US" sz="2250" dirty="0">
                <a:effectLst>
                  <a:outerShdw blurRad="38100" dist="38100" dir="2700000" algn="tl">
                    <a:srgbClr val="000000">
                      <a:alpha val="43137"/>
                    </a:srgbClr>
                  </a:outerShdw>
                </a:effectLst>
                <a:latin typeface="Sylfaen" panose="010A0502050306030303" pitchFamily="18" charset="0"/>
              </a:rPr>
              <a:t>.</a:t>
            </a:r>
          </a:p>
          <a:p>
            <a:pPr algn="just"/>
            <a:r>
              <a:rPr lang="ka-GE" sz="2250" dirty="0" smtClean="0">
                <a:effectLst>
                  <a:outerShdw blurRad="38100" dist="38100" dir="2700000" algn="tl">
                    <a:srgbClr val="000000">
                      <a:alpha val="43137"/>
                    </a:srgbClr>
                  </a:outerShdw>
                </a:effectLst>
                <a:latin typeface="Sylfaen" panose="010A0502050306030303" pitchFamily="18" charset="0"/>
              </a:rPr>
              <a:t>3.	</a:t>
            </a:r>
            <a:r>
              <a:rPr lang="en-US" sz="225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2250" dirty="0" smtClean="0">
                <a:effectLst>
                  <a:outerShdw blurRad="38100" dist="38100" dir="2700000" algn="tl">
                    <a:srgbClr val="000000">
                      <a:alpha val="43137"/>
                    </a:srgbClr>
                  </a:outerShdw>
                </a:effectLst>
                <a:latin typeface="Sylfaen" panose="010A0502050306030303" pitchFamily="18" charset="0"/>
              </a:rPr>
              <a:t> </a:t>
            </a:r>
            <a:r>
              <a:rPr lang="en-US" sz="2250" dirty="0">
                <a:effectLst>
                  <a:outerShdw blurRad="38100" dist="38100" dir="2700000" algn="tl">
                    <a:srgbClr val="000000">
                      <a:alpha val="43137"/>
                    </a:srgbClr>
                  </a:outerShdw>
                </a:effectLst>
                <a:latin typeface="Sylfaen" panose="010A0502050306030303" pitchFamily="18" charset="0"/>
              </a:rPr>
              <a:t>სახელმწიფო </a:t>
            </a:r>
            <a:r>
              <a:rPr lang="en-US" sz="2250" dirty="0" err="1">
                <a:effectLst>
                  <a:outerShdw blurRad="38100" dist="38100" dir="2700000" algn="tl">
                    <a:srgbClr val="000000">
                      <a:alpha val="43137"/>
                    </a:srgbClr>
                  </a:outerShdw>
                </a:effectLst>
                <a:latin typeface="Sylfaen" panose="010A0502050306030303" pitchFamily="18" charset="0"/>
              </a:rPr>
              <a:t>ენა</a:t>
            </a:r>
            <a:r>
              <a:rPr lang="en-US" sz="2250" dirty="0">
                <a:effectLst>
                  <a:outerShdw blurRad="38100" dist="38100" dir="2700000" algn="tl">
                    <a:srgbClr val="000000">
                      <a:alpha val="43137"/>
                    </a:srgbClr>
                  </a:outerShdw>
                </a:effectLst>
                <a:latin typeface="Sylfaen" panose="010A0502050306030303" pitchFamily="18" charset="0"/>
              </a:rPr>
              <a:t> არის </a:t>
            </a:r>
            <a:r>
              <a:rPr lang="en-US" sz="2250" dirty="0" err="1">
                <a:effectLst>
                  <a:outerShdw blurRad="38100" dist="38100" dir="2700000" algn="tl">
                    <a:srgbClr val="000000">
                      <a:alpha val="43137"/>
                    </a:srgbClr>
                  </a:outerShdw>
                </a:effectLst>
                <a:latin typeface="Sylfaen" panose="010A0502050306030303" pitchFamily="18" charset="0"/>
              </a:rPr>
              <a:t>ქართული</a:t>
            </a:r>
            <a:r>
              <a:rPr lang="en-US" sz="2250" dirty="0">
                <a:effectLst>
                  <a:outerShdw blurRad="38100" dist="38100" dir="2700000" algn="tl">
                    <a:srgbClr val="000000">
                      <a:alpha val="43137"/>
                    </a:srgbClr>
                  </a:outerShdw>
                </a:effectLst>
                <a:latin typeface="Sylfaen" panose="010A0502050306030303" pitchFamily="18" charset="0"/>
              </a:rPr>
              <a:t>, </a:t>
            </a:r>
            <a:r>
              <a:rPr lang="en-US" sz="2250" dirty="0" err="1">
                <a:effectLst>
                  <a:outerShdw blurRad="38100" dist="38100" dir="2700000" algn="tl">
                    <a:srgbClr val="000000">
                      <a:alpha val="43137"/>
                    </a:srgbClr>
                  </a:outerShdw>
                </a:effectLst>
                <a:latin typeface="Sylfaen" panose="010A0502050306030303" pitchFamily="18" charset="0"/>
              </a:rPr>
              <a:t>ხოლო</a:t>
            </a:r>
            <a:r>
              <a:rPr lang="en-US" sz="2250" dirty="0">
                <a:effectLst>
                  <a:outerShdw blurRad="38100" dist="38100" dir="2700000" algn="tl">
                    <a:srgbClr val="000000">
                      <a:alpha val="43137"/>
                    </a:srgbClr>
                  </a:outerShdw>
                </a:effectLst>
                <a:latin typeface="Sylfaen" panose="010A0502050306030303" pitchFamily="18" charset="0"/>
              </a:rPr>
              <a:t> </a:t>
            </a:r>
            <a:r>
              <a:rPr lang="en-US" sz="2250" dirty="0" err="1">
                <a:effectLst>
                  <a:outerShdw blurRad="38100" dist="38100" dir="2700000" algn="tl">
                    <a:srgbClr val="000000">
                      <a:alpha val="43137"/>
                    </a:srgbClr>
                  </a:outerShdw>
                </a:effectLst>
                <a:latin typeface="Sylfaen" panose="010A0502050306030303" pitchFamily="18" charset="0"/>
              </a:rPr>
              <a:t>აფხაზეთის</a:t>
            </a:r>
            <a:r>
              <a:rPr lang="en-US" sz="2250" dirty="0">
                <a:effectLst>
                  <a:outerShdw blurRad="38100" dist="38100" dir="2700000" algn="tl">
                    <a:srgbClr val="000000">
                      <a:alpha val="43137"/>
                    </a:srgbClr>
                  </a:outerShdw>
                </a:effectLst>
                <a:latin typeface="Sylfaen" panose="010A0502050306030303" pitchFamily="18" charset="0"/>
              </a:rPr>
              <a:t> </a:t>
            </a:r>
            <a:r>
              <a:rPr lang="en-US" sz="2250" dirty="0" err="1">
                <a:effectLst>
                  <a:outerShdw blurRad="38100" dist="38100" dir="2700000" algn="tl">
                    <a:srgbClr val="000000">
                      <a:alpha val="43137"/>
                    </a:srgbClr>
                  </a:outerShdw>
                </a:effectLst>
                <a:latin typeface="Sylfaen" panose="010A0502050306030303" pitchFamily="18" charset="0"/>
              </a:rPr>
              <a:t>ავტონომიურ</a:t>
            </a:r>
            <a:r>
              <a:rPr lang="en-US" sz="2250" dirty="0">
                <a:effectLst>
                  <a:outerShdw blurRad="38100" dist="38100" dir="2700000" algn="tl">
                    <a:srgbClr val="000000">
                      <a:alpha val="43137"/>
                    </a:srgbClr>
                  </a:outerShdw>
                </a:effectLst>
                <a:latin typeface="Sylfaen" panose="010A0502050306030303" pitchFamily="18" charset="0"/>
              </a:rPr>
              <a:t> </a:t>
            </a:r>
            <a:r>
              <a:rPr lang="en-US" sz="2250" dirty="0" err="1">
                <a:effectLst>
                  <a:outerShdw blurRad="38100" dist="38100" dir="2700000" algn="tl">
                    <a:srgbClr val="000000">
                      <a:alpha val="43137"/>
                    </a:srgbClr>
                  </a:outerShdw>
                </a:effectLst>
                <a:latin typeface="Sylfaen" panose="010A0502050306030303" pitchFamily="18" charset="0"/>
              </a:rPr>
              <a:t>რესპუბლიკაში</a:t>
            </a:r>
            <a:r>
              <a:rPr lang="en-US" sz="2250" dirty="0">
                <a:effectLst>
                  <a:outerShdw blurRad="38100" dist="38100" dir="2700000" algn="tl">
                    <a:srgbClr val="000000">
                      <a:alpha val="43137"/>
                    </a:srgbClr>
                  </a:outerShdw>
                </a:effectLst>
                <a:latin typeface="Sylfaen" panose="010A0502050306030303" pitchFamily="18" charset="0"/>
              </a:rPr>
              <a:t> − </a:t>
            </a:r>
            <a:r>
              <a:rPr lang="en-US" sz="2250" dirty="0" err="1">
                <a:effectLst>
                  <a:outerShdw blurRad="38100" dist="38100" dir="2700000" algn="tl">
                    <a:srgbClr val="000000">
                      <a:alpha val="43137"/>
                    </a:srgbClr>
                  </a:outerShdw>
                </a:effectLst>
                <a:latin typeface="Sylfaen" panose="010A0502050306030303" pitchFamily="18" charset="0"/>
              </a:rPr>
              <a:t>აგრეთვე</a:t>
            </a:r>
            <a:r>
              <a:rPr lang="en-US" sz="2250" dirty="0">
                <a:effectLst>
                  <a:outerShdw blurRad="38100" dist="38100" dir="2700000" algn="tl">
                    <a:srgbClr val="000000">
                      <a:alpha val="43137"/>
                    </a:srgbClr>
                  </a:outerShdw>
                </a:effectLst>
                <a:latin typeface="Sylfaen" panose="010A0502050306030303" pitchFamily="18" charset="0"/>
              </a:rPr>
              <a:t> </a:t>
            </a:r>
            <a:r>
              <a:rPr lang="en-US" sz="2250" dirty="0" err="1">
                <a:effectLst>
                  <a:outerShdw blurRad="38100" dist="38100" dir="2700000" algn="tl">
                    <a:srgbClr val="000000">
                      <a:alpha val="43137"/>
                    </a:srgbClr>
                  </a:outerShdw>
                </a:effectLst>
                <a:latin typeface="Sylfaen" panose="010A0502050306030303" pitchFamily="18" charset="0"/>
              </a:rPr>
              <a:t>აფხაზური</a:t>
            </a:r>
            <a:r>
              <a:rPr lang="en-US" sz="2250" dirty="0">
                <a:effectLst>
                  <a:outerShdw blurRad="38100" dist="38100" dir="2700000" algn="tl">
                    <a:srgbClr val="000000">
                      <a:alpha val="43137"/>
                    </a:srgbClr>
                  </a:outerShdw>
                </a:effectLst>
                <a:latin typeface="Sylfaen" panose="010A0502050306030303" pitchFamily="18" charset="0"/>
              </a:rPr>
              <a:t>. </a:t>
            </a:r>
            <a:r>
              <a:rPr lang="ka-GE" sz="2250" dirty="0">
                <a:effectLst>
                  <a:outerShdw blurRad="38100" dist="38100" dir="2700000" algn="tl">
                    <a:srgbClr val="000000">
                      <a:alpha val="43137"/>
                    </a:srgbClr>
                  </a:outerShdw>
                </a:effectLst>
                <a:latin typeface="Sylfaen" panose="010A0502050306030303" pitchFamily="18" charset="0"/>
              </a:rPr>
              <a:t>სახელმწიფო ენა დაცულია ორგანული კანონით.</a:t>
            </a:r>
            <a:endParaRPr lang="en-US" sz="2250" dirty="0">
              <a:effectLst>
                <a:outerShdw blurRad="38100" dist="38100" dir="2700000" algn="tl">
                  <a:srgbClr val="000000">
                    <a:alpha val="43137"/>
                  </a:srgbClr>
                </a:outerShdw>
              </a:effectLst>
              <a:latin typeface="Sylfaen" panose="010A0502050306030303" pitchFamily="18" charset="0"/>
            </a:endParaRPr>
          </a:p>
          <a:p>
            <a:pPr algn="just"/>
            <a:r>
              <a:rPr lang="ka-GE" sz="2250" dirty="0" smtClean="0">
                <a:effectLst>
                  <a:outerShdw blurRad="38100" dist="38100" dir="2700000" algn="tl">
                    <a:srgbClr val="000000">
                      <a:alpha val="43137"/>
                    </a:srgbClr>
                  </a:outerShdw>
                </a:effectLst>
                <a:latin typeface="Sylfaen" panose="010A0502050306030303" pitchFamily="18" charset="0"/>
              </a:rPr>
              <a:t>4.	 </a:t>
            </a:r>
            <a:r>
              <a:rPr lang="en-US" sz="225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2250" dirty="0" smtClean="0">
                <a:effectLst>
                  <a:outerShdw blurRad="38100" dist="38100" dir="2700000" algn="tl">
                    <a:srgbClr val="000000">
                      <a:alpha val="43137"/>
                    </a:srgbClr>
                  </a:outerShdw>
                </a:effectLst>
                <a:latin typeface="Sylfaen" panose="010A0502050306030303" pitchFamily="18" charset="0"/>
              </a:rPr>
              <a:t> </a:t>
            </a:r>
            <a:r>
              <a:rPr lang="en-US" sz="2250" dirty="0">
                <a:effectLst>
                  <a:outerShdw blurRad="38100" dist="38100" dir="2700000" algn="tl">
                    <a:srgbClr val="000000">
                      <a:alpha val="43137"/>
                    </a:srgbClr>
                  </a:outerShdw>
                </a:effectLst>
                <a:latin typeface="Sylfaen" panose="010A0502050306030303" pitchFamily="18" charset="0"/>
              </a:rPr>
              <a:t>სახელმწიფო </a:t>
            </a:r>
            <a:r>
              <a:rPr lang="ka-GE" sz="2250" dirty="0">
                <a:effectLst>
                  <a:outerShdw blurRad="38100" dist="38100" dir="2700000" algn="tl">
                    <a:srgbClr val="000000">
                      <a:alpha val="43137"/>
                    </a:srgbClr>
                  </a:outerShdw>
                </a:effectLst>
                <a:latin typeface="Sylfaen" panose="010A0502050306030303" pitchFamily="18" charset="0"/>
              </a:rPr>
              <a:t>დროშა, გერბი და ჰიმნი </a:t>
            </a:r>
            <a:r>
              <a:rPr lang="en-US" sz="2250" dirty="0" err="1">
                <a:effectLst>
                  <a:outerShdw blurRad="38100" dist="38100" dir="2700000" algn="tl">
                    <a:srgbClr val="000000">
                      <a:alpha val="43137"/>
                    </a:srgbClr>
                  </a:outerShdw>
                </a:effectLst>
                <a:latin typeface="Sylfaen" panose="010A0502050306030303" pitchFamily="18" charset="0"/>
              </a:rPr>
              <a:t>დადგენილია</a:t>
            </a:r>
            <a:r>
              <a:rPr lang="en-US" sz="2250" dirty="0">
                <a:effectLst>
                  <a:outerShdw blurRad="38100" dist="38100" dir="2700000" algn="tl">
                    <a:srgbClr val="000000">
                      <a:alpha val="43137"/>
                    </a:srgbClr>
                  </a:outerShdw>
                </a:effectLst>
                <a:latin typeface="Sylfaen" panose="010A0502050306030303" pitchFamily="18" charset="0"/>
              </a:rPr>
              <a:t> </a:t>
            </a:r>
            <a:r>
              <a:rPr lang="en-US" sz="2250" dirty="0" err="1">
                <a:effectLst>
                  <a:outerShdw blurRad="38100" dist="38100" dir="2700000" algn="tl">
                    <a:srgbClr val="000000">
                      <a:alpha val="43137"/>
                    </a:srgbClr>
                  </a:outerShdw>
                </a:effectLst>
                <a:latin typeface="Sylfaen" panose="010A0502050306030303" pitchFamily="18" charset="0"/>
              </a:rPr>
              <a:t>ორგანული</a:t>
            </a:r>
            <a:r>
              <a:rPr lang="en-US" sz="2250" dirty="0">
                <a:effectLst>
                  <a:outerShdw blurRad="38100" dist="38100" dir="2700000" algn="tl">
                    <a:srgbClr val="000000">
                      <a:alpha val="43137"/>
                    </a:srgbClr>
                  </a:outerShdw>
                </a:effectLst>
                <a:latin typeface="Sylfaen" panose="010A0502050306030303" pitchFamily="18" charset="0"/>
              </a:rPr>
              <a:t> კანონით</a:t>
            </a:r>
            <a:r>
              <a:rPr lang="ka-GE" sz="2250" dirty="0">
                <a:effectLst>
                  <a:outerShdw blurRad="38100" dist="38100" dir="2700000" algn="tl">
                    <a:srgbClr val="000000">
                      <a:alpha val="43137"/>
                    </a:srgbClr>
                  </a:outerShdw>
                </a:effectLst>
                <a:latin typeface="Sylfaen" panose="010A0502050306030303" pitchFamily="18" charset="0"/>
              </a:rPr>
              <a:t>, რომელიც გადაისინჯება კონსტიტუციის გადასინჯვისთვის განსაზღვრული წესით</a:t>
            </a:r>
            <a:r>
              <a:rPr lang="en-US" sz="225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517243715"/>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432664" y="354396"/>
            <a:ext cx="7530736" cy="777718"/>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400" b="1" dirty="0">
                <a:effectLst>
                  <a:outerShdw blurRad="38100" dist="38100" dir="2700000" algn="tl">
                    <a:srgbClr val="000000">
                      <a:alpha val="43137"/>
                    </a:srgbClr>
                  </a:outerShdw>
                </a:effectLst>
              </a:rPr>
              <a:t>მუხლი 35</a:t>
            </a:r>
            <a:r>
              <a:rPr lang="en-US" sz="2400" b="1" dirty="0">
                <a:effectLst>
                  <a:outerShdw blurRad="38100" dist="38100" dir="2700000" algn="tl">
                    <a:srgbClr val="000000">
                      <a:alpha val="43137"/>
                    </a:srgbClr>
                  </a:outerShdw>
                </a:effectLst>
              </a:rPr>
              <a:t>. </a:t>
            </a:r>
            <a:r>
              <a:rPr lang="ka-GE" sz="2400" b="1" dirty="0">
                <a:effectLst>
                  <a:outerShdw blurRad="38100" dist="38100" dir="2700000" algn="tl">
                    <a:srgbClr val="000000">
                      <a:alpha val="43137"/>
                    </a:srgbClr>
                  </a:outerShdw>
                </a:effectLst>
              </a:rPr>
              <a:t>საქართველოს სახალხო დამცველი</a:t>
            </a:r>
            <a:endParaRPr lang="en-US" sz="24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351110" y="1611086"/>
            <a:ext cx="7702548" cy="4822733"/>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950" dirty="0">
                <a:effectLst>
                  <a:outerShdw blurRad="38100" dist="38100" dir="2700000" algn="tl">
                    <a:srgbClr val="000000">
                      <a:alpha val="43137"/>
                    </a:srgbClr>
                  </a:outerShdw>
                </a:effectLst>
                <a:latin typeface="Sylfaen" panose="010A0502050306030303" pitchFamily="18" charset="0"/>
              </a:rPr>
              <a:t>1. </a:t>
            </a:r>
            <a:r>
              <a:rPr lang="ka-GE" sz="1950" dirty="0" smtClean="0">
                <a:effectLst>
                  <a:outerShdw blurRad="38100" dist="38100" dir="2700000" algn="tl">
                    <a:srgbClr val="000000">
                      <a:alpha val="43137"/>
                    </a:srgbClr>
                  </a:outerShdw>
                </a:effectLst>
                <a:latin typeface="Sylfaen" panose="010A0502050306030303" pitchFamily="18" charset="0"/>
              </a:rPr>
              <a:t> 	</a:t>
            </a:r>
            <a:r>
              <a:rPr lang="en-US" sz="195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1950" dirty="0" smtClean="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ტერიტორიაზე</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ადამიანის</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უფლებ</a:t>
            </a:r>
            <a:r>
              <a:rPr lang="ka-GE" sz="1950" dirty="0">
                <a:effectLst>
                  <a:outerShdw blurRad="38100" dist="38100" dir="2700000" algn="tl">
                    <a:srgbClr val="000000">
                      <a:alpha val="43137"/>
                    </a:srgbClr>
                  </a:outerShdw>
                </a:effectLst>
                <a:latin typeface="Sylfaen" panose="010A0502050306030303" pitchFamily="18" charset="0"/>
              </a:rPr>
              <a:t>ების </a:t>
            </a:r>
            <a:r>
              <a:rPr lang="en-US" sz="1950" dirty="0" err="1">
                <a:effectLst>
                  <a:outerShdw blurRad="38100" dist="38100" dir="2700000" algn="tl">
                    <a:srgbClr val="000000">
                      <a:alpha val="43137"/>
                    </a:srgbClr>
                  </a:outerShdw>
                </a:effectLst>
                <a:latin typeface="Sylfaen" panose="010A0502050306030303" pitchFamily="18" charset="0"/>
              </a:rPr>
              <a:t>დაცვას</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ზედამხედველობ</a:t>
            </a:r>
            <a:r>
              <a:rPr lang="ka-GE" sz="1950" dirty="0">
                <a:effectLst>
                  <a:outerShdw blurRad="38100" dist="38100" dir="2700000" algn="tl">
                    <a:srgbClr val="000000">
                      <a:alpha val="43137"/>
                    </a:srgbClr>
                  </a:outerShdw>
                </a:effectLst>
                <a:latin typeface="Sylfaen" panose="010A0502050306030303" pitchFamily="18" charset="0"/>
              </a:rPr>
              <a:t>ს საქართველოს სახალხო დამცველი</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რომელსაც</a:t>
            </a:r>
            <a:r>
              <a:rPr lang="en-US" sz="1950" dirty="0">
                <a:effectLst>
                  <a:outerShdw blurRad="38100" dist="38100" dir="2700000" algn="tl">
                    <a:srgbClr val="000000">
                      <a:alpha val="43137"/>
                    </a:srgbClr>
                  </a:outerShdw>
                </a:effectLst>
                <a:latin typeface="Sylfaen" panose="010A0502050306030303" pitchFamily="18" charset="0"/>
              </a:rPr>
              <a:t> </a:t>
            </a:r>
            <a:r>
              <a:rPr lang="ka-GE" sz="1950" dirty="0">
                <a:effectLst>
                  <a:outerShdw blurRad="38100" dist="38100" dir="2700000" algn="tl">
                    <a:srgbClr val="000000">
                      <a:alpha val="43137"/>
                    </a:srgbClr>
                  </a:outerShdw>
                </a:effectLst>
                <a:latin typeface="Sylfaen" panose="010A0502050306030303" pitchFamily="18" charset="0"/>
              </a:rPr>
              <a:t>6 </a:t>
            </a:r>
            <a:r>
              <a:rPr lang="en-US" sz="1950" dirty="0" err="1">
                <a:effectLst>
                  <a:outerShdw blurRad="38100" dist="38100" dir="2700000" algn="tl">
                    <a:srgbClr val="000000">
                      <a:alpha val="43137"/>
                    </a:srgbClr>
                  </a:outerShdw>
                </a:effectLst>
                <a:latin typeface="Sylfaen" panose="010A0502050306030303" pitchFamily="18" charset="0"/>
              </a:rPr>
              <a:t>წლის</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ვადით</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სრული</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შემადგენლობის</a:t>
            </a:r>
            <a:r>
              <a:rPr lang="en-US" sz="1950" dirty="0">
                <a:effectLst>
                  <a:outerShdw blurRad="38100" dist="38100" dir="2700000" algn="tl">
                    <a:srgbClr val="000000">
                      <a:alpha val="43137"/>
                    </a:srgbClr>
                  </a:outerShdw>
                </a:effectLst>
                <a:latin typeface="Sylfaen" panose="010A0502050306030303" pitchFamily="18" charset="0"/>
              </a:rPr>
              <a:t> </a:t>
            </a:r>
            <a:r>
              <a:rPr lang="ka-GE" sz="1950" dirty="0">
                <a:effectLst>
                  <a:outerShdw blurRad="38100" dist="38100" dir="2700000" algn="tl">
                    <a:srgbClr val="000000">
                      <a:alpha val="43137"/>
                    </a:srgbClr>
                  </a:outerShdw>
                </a:effectLst>
                <a:latin typeface="Sylfaen" panose="010A0502050306030303" pitchFamily="18" charset="0"/>
              </a:rPr>
              <a:t>სამი მეხუთედის </a:t>
            </a:r>
            <a:r>
              <a:rPr lang="en-US" sz="1950" dirty="0" err="1">
                <a:effectLst>
                  <a:outerShdw blurRad="38100" dist="38100" dir="2700000" algn="tl">
                    <a:srgbClr val="000000">
                      <a:alpha val="43137"/>
                    </a:srgbClr>
                  </a:outerShdw>
                </a:effectLst>
                <a:latin typeface="Sylfaen" panose="010A0502050306030303" pitchFamily="18" charset="0"/>
              </a:rPr>
              <a:t>უმრავლესობით</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ირჩევს</a:t>
            </a:r>
            <a:r>
              <a:rPr lang="en-US" sz="1950" dirty="0">
                <a:effectLst>
                  <a:outerShdw blurRad="38100" dist="38100" dir="2700000" algn="tl">
                    <a:srgbClr val="000000">
                      <a:alpha val="43137"/>
                    </a:srgbClr>
                  </a:outerShdw>
                </a:effectLst>
                <a:latin typeface="Sylfaen" panose="010A0502050306030303" pitchFamily="18" charset="0"/>
              </a:rPr>
              <a:t> პარლამენტი. </a:t>
            </a:r>
            <a:r>
              <a:rPr lang="ka-GE" sz="1950" dirty="0">
                <a:effectLst>
                  <a:outerShdw blurRad="38100" dist="38100" dir="2700000" algn="tl">
                    <a:srgbClr val="000000">
                      <a:alpha val="43137"/>
                    </a:srgbClr>
                  </a:outerShdw>
                </a:effectLst>
                <a:latin typeface="Sylfaen" panose="010A0502050306030303" pitchFamily="18" charset="0"/>
              </a:rPr>
              <a:t>სახალხო დამცველად ერთი და იმავე პირის ზედიზედ ორჯერ არჩევა დაუშვებელია.</a:t>
            </a:r>
            <a:endParaRPr lang="en-US" sz="1950" dirty="0">
              <a:effectLst>
                <a:outerShdw blurRad="38100" dist="38100" dir="2700000" algn="tl">
                  <a:srgbClr val="000000">
                    <a:alpha val="43137"/>
                  </a:srgbClr>
                </a:outerShdw>
              </a:effectLst>
              <a:latin typeface="Sylfaen" panose="010A0502050306030303" pitchFamily="18" charset="0"/>
            </a:endParaRPr>
          </a:p>
          <a:p>
            <a:pPr algn="just"/>
            <a:r>
              <a:rPr lang="en-US" sz="1950" dirty="0">
                <a:effectLst>
                  <a:outerShdw blurRad="38100" dist="38100" dir="2700000" algn="tl">
                    <a:srgbClr val="000000">
                      <a:alpha val="43137"/>
                    </a:srgbClr>
                  </a:outerShdw>
                </a:effectLst>
                <a:latin typeface="Sylfaen" panose="010A0502050306030303" pitchFamily="18" charset="0"/>
              </a:rPr>
              <a:t>2. </a:t>
            </a:r>
            <a:r>
              <a:rPr lang="ka-GE" sz="1950" dirty="0" smtClean="0">
                <a:effectLst>
                  <a:outerShdw blurRad="38100" dist="38100" dir="2700000" algn="tl">
                    <a:srgbClr val="000000">
                      <a:alpha val="43137"/>
                    </a:srgbClr>
                  </a:outerShdw>
                </a:effectLst>
                <a:latin typeface="Sylfaen" panose="010A0502050306030303" pitchFamily="18" charset="0"/>
              </a:rPr>
              <a:t>   	სახალხო </a:t>
            </a:r>
            <a:r>
              <a:rPr lang="ka-GE" sz="1950" dirty="0">
                <a:effectLst>
                  <a:outerShdw blurRad="38100" dist="38100" dir="2700000" algn="tl">
                    <a:srgbClr val="000000">
                      <a:alpha val="43137"/>
                    </a:srgbClr>
                  </a:outerShdw>
                </a:effectLst>
                <a:latin typeface="Sylfaen" panose="010A0502050306030303" pitchFamily="18" charset="0"/>
              </a:rPr>
              <a:t>დამცველის </a:t>
            </a:r>
            <a:r>
              <a:rPr lang="en-US" sz="1950" dirty="0" err="1">
                <a:effectLst>
                  <a:outerShdw blurRad="38100" dist="38100" dir="2700000" algn="tl">
                    <a:srgbClr val="000000">
                      <a:alpha val="43137"/>
                    </a:srgbClr>
                  </a:outerShdw>
                </a:effectLst>
                <a:latin typeface="Sylfaen" panose="010A0502050306030303" pitchFamily="18" charset="0"/>
              </a:rPr>
              <a:t>საქმიანობისათვის</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დაბრკოლებათა</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შექმნა</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ისჯება</a:t>
            </a:r>
            <a:r>
              <a:rPr lang="en-US" sz="1950" dirty="0">
                <a:effectLst>
                  <a:outerShdw blurRad="38100" dist="38100" dir="2700000" algn="tl">
                    <a:srgbClr val="000000">
                      <a:alpha val="43137"/>
                    </a:srgbClr>
                  </a:outerShdw>
                </a:effectLst>
                <a:latin typeface="Sylfaen" panose="010A0502050306030303" pitchFamily="18" charset="0"/>
              </a:rPr>
              <a:t> კანონით.</a:t>
            </a:r>
          </a:p>
          <a:p>
            <a:pPr algn="just"/>
            <a:r>
              <a:rPr lang="ka-GE" sz="1950" dirty="0">
                <a:effectLst>
                  <a:outerShdw blurRad="38100" dist="38100" dir="2700000" algn="tl">
                    <a:srgbClr val="000000">
                      <a:alpha val="43137"/>
                    </a:srgbClr>
                  </a:outerShdw>
                </a:effectLst>
                <a:latin typeface="Sylfaen" panose="010A0502050306030303" pitchFamily="18" charset="0"/>
              </a:rPr>
              <a:t>3. </a:t>
            </a:r>
            <a:r>
              <a:rPr lang="ka-GE" sz="1950" dirty="0" smtClean="0">
                <a:effectLst>
                  <a:outerShdw blurRad="38100" dist="38100" dir="2700000" algn="tl">
                    <a:srgbClr val="000000">
                      <a:alpha val="43137"/>
                    </a:srgbClr>
                  </a:outerShdw>
                </a:effectLst>
                <a:latin typeface="Sylfaen" panose="010A0502050306030303" pitchFamily="18" charset="0"/>
              </a:rPr>
              <a:t>	სახალხო </a:t>
            </a:r>
            <a:r>
              <a:rPr lang="ka-GE" sz="1950" dirty="0">
                <a:effectLst>
                  <a:outerShdw blurRad="38100" dist="38100" dir="2700000" algn="tl">
                    <a:srgbClr val="000000">
                      <a:alpha val="43137"/>
                    </a:srgbClr>
                  </a:outerShdw>
                </a:effectLst>
                <a:latin typeface="Sylfaen" panose="010A0502050306030303" pitchFamily="18" charset="0"/>
              </a:rPr>
              <a:t>დამცველის დაკავება ან დაპატიმრება, მისი საცხოვრებელი ან სამუშაო ადგილის, მანქანის ან პირადი გაჩხრეკა შეიძლება მხოლოდ პარლამენტის თანხმობით. გამონაკლისია დანაშაულზე წასწრების შემთხვევა, რაც დაუყოვნებლივ უნდა ეცნობოს პარლამენტს. თუ პარლამენტი არ მისცემს თანხმობას, სახალხო დამცველი დაუყოვნებლივ უნდა გათავისუფლდეს.</a:t>
            </a:r>
            <a:endParaRPr lang="en-US" sz="1950" dirty="0">
              <a:effectLst>
                <a:outerShdw blurRad="38100" dist="38100" dir="2700000" algn="tl">
                  <a:srgbClr val="000000">
                    <a:alpha val="43137"/>
                  </a:srgbClr>
                </a:outerShdw>
              </a:effectLst>
              <a:latin typeface="Sylfaen" panose="010A0502050306030303" pitchFamily="18" charset="0"/>
            </a:endParaRPr>
          </a:p>
          <a:p>
            <a:pPr algn="just"/>
            <a:r>
              <a:rPr lang="ka-GE" sz="1950" dirty="0">
                <a:effectLst>
                  <a:outerShdw blurRad="38100" dist="38100" dir="2700000" algn="tl">
                    <a:srgbClr val="000000">
                      <a:alpha val="43137"/>
                    </a:srgbClr>
                  </a:outerShdw>
                </a:effectLst>
                <a:latin typeface="Sylfaen" panose="010A0502050306030303" pitchFamily="18" charset="0"/>
              </a:rPr>
              <a:t>4</a:t>
            </a:r>
            <a:r>
              <a:rPr lang="en-US" sz="1950" dirty="0" smtClean="0">
                <a:effectLst>
                  <a:outerShdw blurRad="38100" dist="38100" dir="2700000" algn="tl">
                    <a:srgbClr val="000000">
                      <a:alpha val="43137"/>
                    </a:srgbClr>
                  </a:outerShdw>
                </a:effectLst>
                <a:latin typeface="Sylfaen" panose="010A0502050306030303" pitchFamily="18" charset="0"/>
              </a:rPr>
              <a:t>.</a:t>
            </a:r>
            <a:r>
              <a:rPr lang="ka-GE" sz="1950" dirty="0">
                <a:effectLst>
                  <a:outerShdw blurRad="38100" dist="38100" dir="2700000" algn="tl">
                    <a:srgbClr val="000000">
                      <a:alpha val="43137"/>
                    </a:srgbClr>
                  </a:outerShdw>
                </a:effectLst>
                <a:latin typeface="Sylfaen" panose="010A0502050306030303" pitchFamily="18" charset="0"/>
              </a:rPr>
              <a:t>	</a:t>
            </a:r>
            <a:r>
              <a:rPr lang="ka-GE" sz="1950" dirty="0" smtClean="0">
                <a:effectLst>
                  <a:outerShdw blurRad="38100" dist="38100" dir="2700000" algn="tl">
                    <a:srgbClr val="000000">
                      <a:alpha val="43137"/>
                    </a:srgbClr>
                  </a:outerShdw>
                </a:effectLst>
                <a:latin typeface="Sylfaen" panose="010A0502050306030303" pitchFamily="18" charset="0"/>
              </a:rPr>
              <a:t>სახალხო </a:t>
            </a:r>
            <a:r>
              <a:rPr lang="ka-GE" sz="1950" dirty="0">
                <a:effectLst>
                  <a:outerShdw blurRad="38100" dist="38100" dir="2700000" algn="tl">
                    <a:srgbClr val="000000">
                      <a:alpha val="43137"/>
                    </a:srgbClr>
                  </a:outerShdw>
                </a:effectLst>
                <a:latin typeface="Sylfaen" panose="010A0502050306030303" pitchFamily="18" charset="0"/>
              </a:rPr>
              <a:t>დამცველის </a:t>
            </a:r>
            <a:r>
              <a:rPr lang="en-US" sz="1950" dirty="0" err="1">
                <a:effectLst>
                  <a:outerShdw blurRad="38100" dist="38100" dir="2700000" algn="tl">
                    <a:srgbClr val="000000">
                      <a:alpha val="43137"/>
                    </a:srgbClr>
                  </a:outerShdw>
                </a:effectLst>
                <a:latin typeface="Sylfaen" panose="010A0502050306030303" pitchFamily="18" charset="0"/>
              </a:rPr>
              <a:t>უფლებამოსილება</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განისაზღვრება</a:t>
            </a:r>
            <a:r>
              <a:rPr lang="en-US" sz="1950" dirty="0">
                <a:effectLst>
                  <a:outerShdw blurRad="38100" dist="38100" dir="2700000" algn="tl">
                    <a:srgbClr val="000000">
                      <a:alpha val="43137"/>
                    </a:srgbClr>
                  </a:outerShdw>
                </a:effectLst>
                <a:latin typeface="Sylfaen" panose="010A0502050306030303" pitchFamily="18" charset="0"/>
              </a:rPr>
              <a:t> </a:t>
            </a:r>
            <a:r>
              <a:rPr lang="en-US" sz="1950" dirty="0" err="1">
                <a:effectLst>
                  <a:outerShdw blurRad="38100" dist="38100" dir="2700000" algn="tl">
                    <a:srgbClr val="000000">
                      <a:alpha val="43137"/>
                    </a:srgbClr>
                  </a:outerShdw>
                </a:effectLst>
                <a:latin typeface="Sylfaen" panose="010A0502050306030303" pitchFamily="18" charset="0"/>
              </a:rPr>
              <a:t>ორგანული</a:t>
            </a:r>
            <a:r>
              <a:rPr lang="en-US" sz="1950" dirty="0">
                <a:effectLst>
                  <a:outerShdw blurRad="38100" dist="38100" dir="2700000" algn="tl">
                    <a:srgbClr val="000000">
                      <a:alpha val="43137"/>
                    </a:srgbClr>
                  </a:outerShdw>
                </a:effectLst>
                <a:latin typeface="Sylfaen" panose="010A0502050306030303" pitchFamily="18" charset="0"/>
              </a:rPr>
              <a:t> კანონით.</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800738882"/>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Picture 7"/>
          <p:cNvPicPr>
            <a:picLocks noChangeAspect="1"/>
          </p:cNvPicPr>
          <p:nvPr/>
        </p:nvPicPr>
        <p:blipFill rotWithShape="1">
          <a:blip r:embed="rId3" cstate="print">
            <a:extLst>
              <a:ext uri="{28A0092B-C50C-407E-A947-70E740481C1C}">
                <a14:useLocalDpi xmlns:a14="http://schemas.microsoft.com/office/drawing/2010/main" val="0"/>
              </a:ext>
            </a:extLst>
          </a:blip>
          <a:srcRect l="12391" t="12816" r="12036" b="13539"/>
          <a:stretch/>
        </p:blipFill>
        <p:spPr>
          <a:xfrm>
            <a:off x="4312527" y="3352356"/>
            <a:ext cx="3566945" cy="1740149"/>
          </a:xfrm>
          <a:prstGeom prst="rect">
            <a:avLst/>
          </a:prstGeom>
        </p:spPr>
      </p:pic>
      <p:sp>
        <p:nvSpPr>
          <p:cNvPr id="13" name="Title 1"/>
          <p:cNvSpPr txBox="1">
            <a:spLocks/>
          </p:cNvSpPr>
          <p:nvPr/>
        </p:nvSpPr>
        <p:spPr>
          <a:xfrm>
            <a:off x="1638299" y="6556131"/>
            <a:ext cx="8915399" cy="313776"/>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en-US" sz="1400" dirty="0" smtClean="0">
                <a:solidFill>
                  <a:srgbClr val="0000FF"/>
                </a:solidFill>
              </a:rPr>
              <a:t>www.parliament.ge</a:t>
            </a:r>
            <a:endParaRPr lang="ka-GE" sz="1400" dirty="0" smtClean="0">
              <a:solidFill>
                <a:srgbClr val="0000FF"/>
              </a:solidFill>
            </a:endParaRPr>
          </a:p>
        </p:txBody>
      </p:sp>
      <p:sp>
        <p:nvSpPr>
          <p:cNvPr id="14" name="Title 1"/>
          <p:cNvSpPr txBox="1">
            <a:spLocks/>
          </p:cNvSpPr>
          <p:nvPr/>
        </p:nvSpPr>
        <p:spPr>
          <a:xfrm>
            <a:off x="0" y="1563123"/>
            <a:ext cx="12192000" cy="337958"/>
          </a:xfrm>
          <a:prstGeom prst="rect">
            <a:avLst/>
          </a:prstGeom>
        </p:spPr>
        <p:txBody>
          <a:bodyPr vert="horz" lIns="91440" tIns="45720" rIns="91440" bIns="45720" rtlCol="0" anchor="b">
            <a:no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r>
              <a:rPr lang="ka-GE" sz="2400" b="1" dirty="0" smtClean="0">
                <a:solidFill>
                  <a:schemeClr val="tx2"/>
                </a:solidFill>
              </a:rPr>
              <a:t>გმადლობ</a:t>
            </a:r>
            <a:r>
              <a:rPr lang="ka-GE" sz="2400" b="1" dirty="0">
                <a:solidFill>
                  <a:schemeClr val="tx2"/>
                </a:solidFill>
              </a:rPr>
              <a:t>თ</a:t>
            </a:r>
            <a:r>
              <a:rPr lang="ka-GE" sz="2400" b="1" dirty="0" smtClean="0">
                <a:solidFill>
                  <a:schemeClr val="tx2"/>
                </a:solidFill>
              </a:rPr>
              <a:t> </a:t>
            </a:r>
            <a:r>
              <a:rPr lang="ka-GE" sz="2400" b="1" dirty="0" smtClean="0">
                <a:solidFill>
                  <a:schemeClr val="tx2"/>
                </a:solidFill>
              </a:rPr>
              <a:t>ყურადღებისთვის</a:t>
            </a:r>
            <a:r>
              <a:rPr lang="ka-GE" sz="2400" b="1" dirty="0" smtClean="0">
                <a:solidFill>
                  <a:schemeClr val="tx2"/>
                </a:solidFill>
              </a:rPr>
              <a:t>!</a:t>
            </a:r>
          </a:p>
        </p:txBody>
      </p:sp>
    </p:spTree>
    <p:extLst>
      <p:ext uri="{BB962C8B-B14F-4D97-AF65-F5344CB8AC3E}">
        <p14:creationId xmlns:p14="http://schemas.microsoft.com/office/powerpoint/2010/main" val="898588667"/>
      </p:ext>
    </p:extLst>
  </p:cSld>
  <p:clrMapOvr>
    <a:masterClrMapping/>
  </p:clrMapOvr>
  <mc:AlternateContent xmlns:mc="http://schemas.openxmlformats.org/markup-compatibility/2006" xmlns:p14="http://schemas.microsoft.com/office/powerpoint/2010/main">
    <mc:Choice Requires="p14">
      <p:transition spd="slow" p14:dur="1200">
        <p14:prism dir="u"/>
      </p:transition>
    </mc:Choice>
    <mc:Fallback xmlns="">
      <p:transition spd="slow">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53" presetClass="entr" presetSubtype="16" fill="hold" grpId="0" nodeType="afterEffect">
                                  <p:stCondLst>
                                    <p:cond delay="0"/>
                                  </p:stCondLst>
                                  <p:childTnLst>
                                    <p:set>
                                      <p:cBhvr>
                                        <p:cTn id="6" dur="1" fill="hold">
                                          <p:stCondLst>
                                            <p:cond delay="0"/>
                                          </p:stCondLst>
                                        </p:cTn>
                                        <p:tgtEl>
                                          <p:spTgt spid="14"/>
                                        </p:tgtEl>
                                        <p:attrNameLst>
                                          <p:attrName>style.visibility</p:attrName>
                                        </p:attrNameLst>
                                      </p:cBhvr>
                                      <p:to>
                                        <p:strVal val="visible"/>
                                      </p:to>
                                    </p:set>
                                    <p:anim calcmode="lin" valueType="num">
                                      <p:cBhvr>
                                        <p:cTn id="7" dur="500" fill="hold"/>
                                        <p:tgtEl>
                                          <p:spTgt spid="14"/>
                                        </p:tgtEl>
                                        <p:attrNameLst>
                                          <p:attrName>ppt_w</p:attrName>
                                        </p:attrNameLst>
                                      </p:cBhvr>
                                      <p:tavLst>
                                        <p:tav tm="0">
                                          <p:val>
                                            <p:fltVal val="0"/>
                                          </p:val>
                                        </p:tav>
                                        <p:tav tm="100000">
                                          <p:val>
                                            <p:strVal val="#ppt_w"/>
                                          </p:val>
                                        </p:tav>
                                      </p:tavLst>
                                    </p:anim>
                                    <p:anim calcmode="lin" valueType="num">
                                      <p:cBhvr>
                                        <p:cTn id="8" dur="500" fill="hold"/>
                                        <p:tgtEl>
                                          <p:spTgt spid="14"/>
                                        </p:tgtEl>
                                        <p:attrNameLst>
                                          <p:attrName>ppt_h</p:attrName>
                                        </p:attrNameLst>
                                      </p:cBhvr>
                                      <p:tavLst>
                                        <p:tav tm="0">
                                          <p:val>
                                            <p:fltVal val="0"/>
                                          </p:val>
                                        </p:tav>
                                        <p:tav tm="100000">
                                          <p:val>
                                            <p:strVal val="#ppt_h"/>
                                          </p:val>
                                        </p:tav>
                                      </p:tavLst>
                                    </p:anim>
                                    <p:animEffect transition="in" filter="fade">
                                      <p:cBhvr>
                                        <p:cTn id="9" dur="500"/>
                                        <p:tgtEl>
                                          <p:spTgt spid="14"/>
                                        </p:tgtEl>
                                      </p:cBhvr>
                                    </p:animEffect>
                                  </p:childTnLst>
                                </p:cTn>
                              </p:par>
                            </p:childTnLst>
                          </p:cTn>
                        </p:par>
                        <p:par>
                          <p:cTn id="10" fill="hold">
                            <p:stCondLst>
                              <p:cond delay="500"/>
                            </p:stCondLst>
                            <p:childTnLst>
                              <p:par>
                                <p:cTn id="11" presetID="22" presetClass="entr" presetSubtype="1" fill="hold" nodeType="after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wipe(up)">
                                      <p:cBhvr>
                                        <p:cTn id="13" dur="500"/>
                                        <p:tgtEl>
                                          <p:spTgt spid="8"/>
                                        </p:tgtEl>
                                      </p:cBhvr>
                                    </p:animEffect>
                                  </p:childTnLst>
                                </p:cTn>
                              </p:par>
                            </p:childTnLst>
                          </p:cTn>
                        </p:par>
                        <p:par>
                          <p:cTn id="14" fill="hold">
                            <p:stCondLst>
                              <p:cond delay="1000"/>
                            </p:stCondLst>
                            <p:childTnLst>
                              <p:par>
                                <p:cTn id="15" presetID="2" presetClass="entr" presetSubtype="4" fill="hold" grpId="0" nodeType="afterEffect">
                                  <p:stCondLst>
                                    <p:cond delay="0"/>
                                  </p:stCondLst>
                                  <p:childTnLst>
                                    <p:set>
                                      <p:cBhvr>
                                        <p:cTn id="16" dur="1" fill="hold">
                                          <p:stCondLst>
                                            <p:cond delay="0"/>
                                          </p:stCondLst>
                                        </p:cTn>
                                        <p:tgtEl>
                                          <p:spTgt spid="13"/>
                                        </p:tgtEl>
                                        <p:attrNameLst>
                                          <p:attrName>style.visibility</p:attrName>
                                        </p:attrNameLst>
                                      </p:cBhvr>
                                      <p:to>
                                        <p:strVal val="visible"/>
                                      </p:to>
                                    </p:set>
                                    <p:anim calcmode="lin" valueType="num">
                                      <p:cBhvr additive="base">
                                        <p:cTn id="17" dur="500" fill="hold"/>
                                        <p:tgtEl>
                                          <p:spTgt spid="13"/>
                                        </p:tgtEl>
                                        <p:attrNameLst>
                                          <p:attrName>ppt_x</p:attrName>
                                        </p:attrNameLst>
                                      </p:cBhvr>
                                      <p:tavLst>
                                        <p:tav tm="0">
                                          <p:val>
                                            <p:strVal val="#ppt_x"/>
                                          </p:val>
                                        </p:tav>
                                        <p:tav tm="100000">
                                          <p:val>
                                            <p:strVal val="#ppt_x"/>
                                          </p:val>
                                        </p:tav>
                                      </p:tavLst>
                                    </p:anim>
                                    <p:anim calcmode="lin" valueType="num">
                                      <p:cBhvr additive="base">
                                        <p:cTn id="18" dur="500" fill="hold"/>
                                        <p:tgtEl>
                                          <p:spTgt spid="13"/>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 grpId="0"/>
      <p:bldP spid="1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275908" y="398709"/>
            <a:ext cx="7611291"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300" b="1" dirty="0" smtClean="0">
                <a:effectLst>
                  <a:outerShdw blurRad="38100" dist="38100" dir="2700000" algn="tl">
                    <a:srgbClr val="000000">
                      <a:alpha val="43137"/>
                    </a:srgbClr>
                  </a:outerShdw>
                </a:effectLst>
              </a:rPr>
              <a:t>მუხლი 3. დემოკრატია</a:t>
            </a:r>
            <a:endParaRPr lang="en-US" sz="2300" b="1"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184652" y="1679957"/>
            <a:ext cx="7702548" cy="45716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2100" dirty="0" smtClean="0">
                <a:effectLst>
                  <a:outerShdw blurRad="38100" dist="38100" dir="2700000" algn="tl">
                    <a:srgbClr val="000000">
                      <a:alpha val="43137"/>
                    </a:srgbClr>
                  </a:outerShdw>
                </a:effectLst>
                <a:latin typeface="Sylfaen" panose="010A0502050306030303" pitchFamily="18" charset="0"/>
              </a:rPr>
              <a:t>1.</a:t>
            </a:r>
            <a:r>
              <a:rPr lang="ka-GE" sz="2100" dirty="0" smtClean="0">
                <a:effectLst>
                  <a:outerShdw blurRad="38100" dist="38100" dir="2700000" algn="tl">
                    <a:srgbClr val="000000">
                      <a:alpha val="43137"/>
                    </a:srgbClr>
                  </a:outerShdw>
                </a:effectLst>
                <a:latin typeface="Sylfaen" panose="010A0502050306030303" pitchFamily="18" charset="0"/>
              </a:rPr>
              <a:t>	</a:t>
            </a:r>
            <a:r>
              <a:rPr lang="en-US" sz="2100" dirty="0" err="1" smtClean="0">
                <a:effectLst>
                  <a:outerShdw blurRad="38100" dist="38100" dir="2700000" algn="tl">
                    <a:srgbClr val="000000">
                      <a:alpha val="43137"/>
                    </a:srgbClr>
                  </a:outerShdw>
                </a:effectLst>
                <a:latin typeface="Sylfaen" panose="010A0502050306030303" pitchFamily="18" charset="0"/>
              </a:rPr>
              <a:t>საქართველო</a:t>
            </a:r>
            <a:r>
              <a:rPr lang="en-US" sz="2100" dirty="0" smtClean="0">
                <a:effectLst>
                  <a:outerShdw blurRad="38100" dist="38100" dir="2700000" algn="tl">
                    <a:srgbClr val="000000">
                      <a:alpha val="43137"/>
                    </a:srgbClr>
                  </a:outerShdw>
                </a:effectLst>
                <a:latin typeface="Sylfaen" panose="010A0502050306030303" pitchFamily="18" charset="0"/>
              </a:rPr>
              <a:t> </a:t>
            </a:r>
            <a:r>
              <a:rPr lang="ka-GE" sz="2100" dirty="0">
                <a:effectLst>
                  <a:outerShdw blurRad="38100" dist="38100" dir="2700000" algn="tl">
                    <a:srgbClr val="000000">
                      <a:alpha val="43137"/>
                    </a:srgbClr>
                  </a:outerShdw>
                </a:effectLst>
                <a:latin typeface="Sylfaen" panose="010A0502050306030303" pitchFamily="18" charset="0"/>
              </a:rPr>
              <a:t>არის დემოკრატიული რესპუბლიკა.</a:t>
            </a:r>
            <a:endParaRPr lang="en-US" sz="2100" dirty="0">
              <a:effectLst>
                <a:outerShdw blurRad="38100" dist="38100" dir="2700000" algn="tl">
                  <a:srgbClr val="000000">
                    <a:alpha val="43137"/>
                  </a:srgbClr>
                </a:outerShdw>
              </a:effectLst>
              <a:latin typeface="Sylfaen" panose="010A0502050306030303" pitchFamily="18" charset="0"/>
            </a:endParaRPr>
          </a:p>
          <a:p>
            <a:pPr algn="just"/>
            <a:r>
              <a:rPr lang="ka-GE" sz="2100" dirty="0" smtClean="0">
                <a:effectLst>
                  <a:outerShdw blurRad="38100" dist="38100" dir="2700000" algn="tl">
                    <a:srgbClr val="000000">
                      <a:alpha val="43137"/>
                    </a:srgbClr>
                  </a:outerShdw>
                </a:effectLst>
                <a:latin typeface="Sylfaen" panose="010A0502050306030303" pitchFamily="18" charset="0"/>
              </a:rPr>
              <a:t>2.	</a:t>
            </a:r>
            <a:r>
              <a:rPr lang="en-US" sz="2100" dirty="0" err="1" smtClean="0">
                <a:effectLst>
                  <a:outerShdw blurRad="38100" dist="38100" dir="2700000" algn="tl">
                    <a:srgbClr val="000000">
                      <a:alpha val="43137"/>
                    </a:srgbClr>
                  </a:outerShdw>
                </a:effectLst>
                <a:latin typeface="Sylfaen" panose="010A0502050306030303" pitchFamily="18" charset="0"/>
              </a:rPr>
              <a:t>სახელმწიფო</a:t>
            </a:r>
            <a:r>
              <a:rPr lang="en-US" sz="2100" dirty="0" smtClean="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ხელისუფლების</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წყაროა</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ხალხი</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ხალხი</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ძალაუფლებას</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ახორციელებს</a:t>
            </a:r>
            <a:r>
              <a:rPr lang="ka-GE" sz="2100" dirty="0">
                <a:effectLst>
                  <a:outerShdw blurRad="38100" dist="38100" dir="2700000" algn="tl">
                    <a:srgbClr val="000000">
                      <a:alpha val="43137"/>
                    </a:srgbClr>
                  </a:outerShdw>
                </a:effectLst>
                <a:latin typeface="Sylfaen" panose="010A0502050306030303" pitchFamily="18" charset="0"/>
              </a:rPr>
              <a:t> თავისი წარმომადგენლების, აგრეთვე </a:t>
            </a:r>
            <a:r>
              <a:rPr lang="en-US" sz="2100" dirty="0" err="1">
                <a:effectLst>
                  <a:outerShdw blurRad="38100" dist="38100" dir="2700000" algn="tl">
                    <a:srgbClr val="000000">
                      <a:alpha val="43137"/>
                    </a:srgbClr>
                  </a:outerShdw>
                </a:effectLst>
                <a:latin typeface="Sylfaen" panose="010A0502050306030303" pitchFamily="18" charset="0"/>
              </a:rPr>
              <a:t>რეფერენდუმის</a:t>
            </a:r>
            <a:r>
              <a:rPr lang="ka-GE" sz="2100" dirty="0">
                <a:effectLst>
                  <a:outerShdw blurRad="38100" dist="38100" dir="2700000" algn="tl">
                    <a:srgbClr val="000000">
                      <a:alpha val="43137"/>
                    </a:srgbClr>
                  </a:outerShdw>
                </a:effectLst>
                <a:latin typeface="Sylfaen" panose="010A0502050306030303" pitchFamily="18" charset="0"/>
              </a:rPr>
              <a:t>ა და </a:t>
            </a:r>
            <a:r>
              <a:rPr lang="en-US" sz="2100" dirty="0" err="1">
                <a:effectLst>
                  <a:outerShdw blurRad="38100" dist="38100" dir="2700000" algn="tl">
                    <a:srgbClr val="000000">
                      <a:alpha val="43137"/>
                    </a:srgbClr>
                  </a:outerShdw>
                </a:effectLst>
                <a:latin typeface="Sylfaen" panose="010A0502050306030303" pitchFamily="18" charset="0"/>
              </a:rPr>
              <a:t>უშუალო</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დემოკრატიის</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სხვა</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ფორმების</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მეშვეობით</a:t>
            </a:r>
            <a:r>
              <a:rPr lang="en-US" sz="2100" dirty="0">
                <a:effectLst>
                  <a:outerShdw blurRad="38100" dist="38100" dir="2700000" algn="tl">
                    <a:srgbClr val="000000">
                      <a:alpha val="43137"/>
                    </a:srgbClr>
                  </a:outerShdw>
                </a:effectLst>
                <a:latin typeface="Sylfaen" panose="010A0502050306030303" pitchFamily="18" charset="0"/>
              </a:rPr>
              <a:t>. </a:t>
            </a:r>
          </a:p>
          <a:p>
            <a:pPr algn="just"/>
            <a:r>
              <a:rPr lang="ka-GE" sz="2100" dirty="0" smtClean="0">
                <a:effectLst>
                  <a:outerShdw blurRad="38100" dist="38100" dir="2700000" algn="tl">
                    <a:srgbClr val="000000">
                      <a:alpha val="43137"/>
                    </a:srgbClr>
                  </a:outerShdw>
                </a:effectLst>
                <a:latin typeface="Sylfaen" panose="010A0502050306030303" pitchFamily="18" charset="0"/>
              </a:rPr>
              <a:t>3.	</a:t>
            </a:r>
            <a:r>
              <a:rPr lang="en-US" sz="2100" dirty="0" err="1" smtClean="0">
                <a:effectLst>
                  <a:outerShdw blurRad="38100" dist="38100" dir="2700000" algn="tl">
                    <a:srgbClr val="000000">
                      <a:alpha val="43137"/>
                    </a:srgbClr>
                  </a:outerShdw>
                </a:effectLst>
                <a:latin typeface="Sylfaen" panose="010A0502050306030303" pitchFamily="18" charset="0"/>
              </a:rPr>
              <a:t>არავის</a:t>
            </a:r>
            <a:r>
              <a:rPr lang="en-US" sz="2100" dirty="0" smtClean="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აქვს</a:t>
            </a:r>
            <a:r>
              <a:rPr lang="en-US" sz="2100" dirty="0">
                <a:effectLst>
                  <a:outerShdw blurRad="38100" dist="38100" dir="2700000" algn="tl">
                    <a:srgbClr val="000000">
                      <a:alpha val="43137"/>
                    </a:srgbClr>
                  </a:outerShdw>
                </a:effectLst>
                <a:latin typeface="Sylfaen" panose="010A0502050306030303" pitchFamily="18" charset="0"/>
              </a:rPr>
              <a:t> უფლება </a:t>
            </a:r>
            <a:r>
              <a:rPr lang="en-US" sz="2100" dirty="0" err="1">
                <a:effectLst>
                  <a:outerShdw blurRad="38100" dist="38100" dir="2700000" algn="tl">
                    <a:srgbClr val="000000">
                      <a:alpha val="43137"/>
                    </a:srgbClr>
                  </a:outerShdw>
                </a:effectLst>
                <a:latin typeface="Sylfaen" panose="010A0502050306030303" pitchFamily="18" charset="0"/>
              </a:rPr>
              <a:t>მიითვისოს</a:t>
            </a:r>
            <a:r>
              <a:rPr lang="en-US" sz="2100" dirty="0">
                <a:effectLst>
                  <a:outerShdw blurRad="38100" dist="38100" dir="2700000" algn="tl">
                    <a:srgbClr val="000000">
                      <a:alpha val="43137"/>
                    </a:srgbClr>
                  </a:outerShdw>
                </a:effectLst>
                <a:latin typeface="Sylfaen" panose="010A0502050306030303" pitchFamily="18" charset="0"/>
              </a:rPr>
              <a:t> </a:t>
            </a:r>
            <a:r>
              <a:rPr lang="en-US" sz="2100" dirty="0" err="1">
                <a:effectLst>
                  <a:outerShdw blurRad="38100" dist="38100" dir="2700000" algn="tl">
                    <a:srgbClr val="000000">
                      <a:alpha val="43137"/>
                    </a:srgbClr>
                  </a:outerShdw>
                </a:effectLst>
                <a:latin typeface="Sylfaen" panose="010A0502050306030303" pitchFamily="18" charset="0"/>
              </a:rPr>
              <a:t>ხელისუფლება</a:t>
            </a:r>
            <a:r>
              <a:rPr lang="en-US" sz="2100" dirty="0">
                <a:effectLst>
                  <a:outerShdw blurRad="38100" dist="38100" dir="2700000" algn="tl">
                    <a:srgbClr val="000000">
                      <a:alpha val="43137"/>
                    </a:srgbClr>
                  </a:outerShdw>
                </a:effectLst>
                <a:latin typeface="Sylfaen" panose="010A0502050306030303" pitchFamily="18" charset="0"/>
              </a:rPr>
              <a:t>.</a:t>
            </a:r>
            <a:r>
              <a:rPr lang="ka-GE" sz="2100" dirty="0">
                <a:effectLst>
                  <a:outerShdw blurRad="38100" dist="38100" dir="2700000" algn="tl">
                    <a:srgbClr val="000000">
                      <a:alpha val="43137"/>
                    </a:srgbClr>
                  </a:outerShdw>
                </a:effectLst>
                <a:latin typeface="Sylfaen" panose="010A0502050306030303" pitchFamily="18" charset="0"/>
              </a:rPr>
              <a:t> საყოველთაო არჩევნებში არჩეული ორგანოს მიმდინარე უფლებამოსილების ვადის კონსტიტუციით ან კანონით შემცირება ან გაზრდა დაუშვებელია.</a:t>
            </a:r>
            <a:endParaRPr lang="en-US" sz="2100" dirty="0">
              <a:effectLst>
                <a:outerShdw blurRad="38100" dist="38100" dir="2700000" algn="tl">
                  <a:srgbClr val="000000">
                    <a:alpha val="43137"/>
                  </a:srgbClr>
                </a:outerShdw>
              </a:effectLst>
              <a:latin typeface="Sylfaen" panose="010A0502050306030303" pitchFamily="18" charset="0"/>
            </a:endParaRPr>
          </a:p>
          <a:p>
            <a:pPr algn="just"/>
            <a:r>
              <a:rPr lang="ka-GE" sz="2100" dirty="0" smtClean="0">
                <a:effectLst>
                  <a:outerShdw blurRad="38100" dist="38100" dir="2700000" algn="tl">
                    <a:srgbClr val="000000">
                      <a:alpha val="43137"/>
                    </a:srgbClr>
                  </a:outerShdw>
                </a:effectLst>
                <a:latin typeface="Sylfaen" panose="010A0502050306030303" pitchFamily="18" charset="0"/>
              </a:rPr>
              <a:t>4.	პოლიტიკური </a:t>
            </a:r>
            <a:r>
              <a:rPr lang="ka-GE" sz="2100" dirty="0">
                <a:effectLst>
                  <a:outerShdw blurRad="38100" dist="38100" dir="2700000" algn="tl">
                    <a:srgbClr val="000000">
                      <a:alpha val="43137"/>
                    </a:srgbClr>
                  </a:outerShdw>
                </a:effectLst>
                <a:latin typeface="Sylfaen" panose="010A0502050306030303" pitchFamily="18" charset="0"/>
              </a:rPr>
              <a:t>პარტიები მონაწილეობენ ხალხის პოლიტიკური ნების ჩამოყალიბებასა და განხორციელებაში. პოლიტიკური პარტიების საქმიანობა ეფუძნება მათი თავისუფლების, თანასწორობის, გამჭვირვალობის და შიდაპარტიული დემოკრატიის პრინციპებს.</a:t>
            </a:r>
            <a:endParaRPr lang="en-US" sz="210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87172684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45577" y="354396"/>
            <a:ext cx="7800701"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300" b="1" dirty="0" err="1" smtClean="0">
                <a:effectLst>
                  <a:outerShdw blurRad="38100" dist="38100" dir="2700000" algn="tl">
                    <a:srgbClr val="000000">
                      <a:alpha val="43137"/>
                    </a:srgbClr>
                  </a:outerShdw>
                </a:effectLst>
              </a:rPr>
              <a:t>მუხლ</a:t>
            </a:r>
            <a:r>
              <a:rPr lang="ka-GE" sz="2300" b="1" dirty="0" smtClean="0">
                <a:effectLst>
                  <a:outerShdw blurRad="38100" dist="38100" dir="2700000" algn="tl">
                    <a:srgbClr val="000000">
                      <a:alpha val="43137"/>
                    </a:srgbClr>
                  </a:outerShdw>
                </a:effectLst>
              </a:rPr>
              <a:t>ი 4</a:t>
            </a:r>
            <a:r>
              <a:rPr lang="en-US" sz="2300" b="1" dirty="0">
                <a:effectLst>
                  <a:outerShdw blurRad="38100" dist="38100" dir="2700000" algn="tl">
                    <a:srgbClr val="000000">
                      <a:alpha val="43137"/>
                    </a:srgbClr>
                  </a:outerShdw>
                </a:effectLst>
              </a:rPr>
              <a:t>. </a:t>
            </a:r>
            <a:r>
              <a:rPr lang="ka-GE" sz="2300" b="1" dirty="0">
                <a:effectLst>
                  <a:outerShdw blurRad="38100" dist="38100" dir="2700000" algn="tl">
                    <a:srgbClr val="000000">
                      <a:alpha val="43137"/>
                    </a:srgbClr>
                  </a:outerShdw>
                </a:effectLst>
              </a:rPr>
              <a:t>სამართლებრივი სახელმწიფო</a:t>
            </a:r>
            <a:endParaRPr lang="en-US" sz="23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152908"/>
            <a:ext cx="7702548" cy="457161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700" dirty="0">
                <a:effectLst>
                  <a:outerShdw blurRad="38100" dist="38100" dir="2700000" algn="tl">
                    <a:srgbClr val="000000">
                      <a:alpha val="43137"/>
                    </a:srgbClr>
                  </a:outerShdw>
                </a:effectLst>
                <a:latin typeface="Sylfaen" panose="010A0502050306030303" pitchFamily="18" charset="0"/>
              </a:rPr>
              <a:t>1. </a:t>
            </a:r>
            <a:r>
              <a:rPr lang="ka-GE" sz="1700" dirty="0" smtClean="0">
                <a:effectLst>
                  <a:outerShdw blurRad="38100" dist="38100" dir="2700000" algn="tl">
                    <a:srgbClr val="000000">
                      <a:alpha val="43137"/>
                    </a:srgbClr>
                  </a:outerShdw>
                </a:effectLst>
                <a:latin typeface="Sylfaen" panose="010A0502050306030303" pitchFamily="18" charset="0"/>
              </a:rPr>
              <a:t>   საქართველო </a:t>
            </a:r>
            <a:r>
              <a:rPr lang="ka-GE" sz="1700" dirty="0">
                <a:effectLst>
                  <a:outerShdw blurRad="38100" dist="38100" dir="2700000" algn="tl">
                    <a:srgbClr val="000000">
                      <a:alpha val="43137"/>
                    </a:srgbClr>
                  </a:outerShdw>
                </a:effectLst>
                <a:latin typeface="Sylfaen" panose="010A0502050306030303" pitchFamily="18" charset="0"/>
              </a:rPr>
              <a:t>არის სამართლებრივი სახელმწიფო.</a:t>
            </a:r>
            <a:endParaRPr lang="en-US" sz="1700" dirty="0">
              <a:effectLst>
                <a:outerShdw blurRad="38100" dist="38100" dir="2700000" algn="tl">
                  <a:srgbClr val="000000">
                    <a:alpha val="43137"/>
                  </a:srgbClr>
                </a:outerShdw>
              </a:effectLst>
              <a:latin typeface="Sylfaen" panose="010A0502050306030303" pitchFamily="18" charset="0"/>
            </a:endParaRPr>
          </a:p>
          <a:p>
            <a:pPr algn="just"/>
            <a:r>
              <a:rPr lang="ka-GE" sz="1700" dirty="0" smtClean="0">
                <a:effectLst>
                  <a:outerShdw blurRad="38100" dist="38100" dir="2700000" algn="tl">
                    <a:srgbClr val="000000">
                      <a:alpha val="43137"/>
                    </a:srgbClr>
                  </a:outerShdw>
                </a:effectLst>
                <a:latin typeface="Sylfaen" panose="010A0502050306030303" pitchFamily="18" charset="0"/>
              </a:rPr>
              <a:t>2. </a:t>
            </a:r>
            <a:r>
              <a:rPr lang="en-US" sz="1700" dirty="0" err="1" smtClean="0">
                <a:effectLst>
                  <a:outerShdw blurRad="38100" dist="38100" dir="2700000" algn="tl">
                    <a:srgbClr val="000000">
                      <a:alpha val="43137"/>
                    </a:srgbClr>
                  </a:outerShdw>
                </a:effectLst>
                <a:latin typeface="Sylfaen" panose="010A0502050306030303" pitchFamily="18" charset="0"/>
              </a:rPr>
              <a:t>სახელმწიფო</a:t>
            </a:r>
            <a:r>
              <a:rPr lang="en-US" sz="1700" dirty="0" smtClean="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ცნობს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იცავს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ადამიანის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საყოველთაოდ</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აღიარებულ</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უფლებებსა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თავისუფლებებს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როგორც</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წარუვალ</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უზენაეს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ადამიანურ</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ღირებულებებს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ხელისუფლების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განხორციელებისას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ხალხი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a:t>
            </a:r>
            <a:r>
              <a:rPr lang="en-US" sz="1700" dirty="0">
                <a:effectLst>
                  <a:outerShdw blurRad="38100" dist="38100" dir="2700000" algn="tl">
                    <a:srgbClr val="000000">
                      <a:alpha val="43137"/>
                    </a:srgbClr>
                  </a:outerShdw>
                </a:effectLst>
                <a:latin typeface="Sylfaen" panose="010A0502050306030303" pitchFamily="18" charset="0"/>
              </a:rPr>
              <a:t> სახელმწიფო </a:t>
            </a:r>
            <a:r>
              <a:rPr lang="en-US" sz="1700" dirty="0" err="1">
                <a:effectLst>
                  <a:outerShdw blurRad="38100" dist="38100" dir="2700000" algn="tl">
                    <a:srgbClr val="000000">
                      <a:alpha val="43137"/>
                    </a:srgbClr>
                  </a:outerShdw>
                </a:effectLst>
                <a:latin typeface="Sylfaen" panose="010A0502050306030303" pitchFamily="18" charset="0"/>
              </a:rPr>
              <a:t>შეზღუდული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არიან</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ამ</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უფლებებითა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თავისუფლებებით</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როგორც</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უშუალოდ</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მოქმედი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სამართლით</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კონსტიტუცია არ უარყოფს </a:t>
            </a:r>
            <a:r>
              <a:rPr lang="en-US" sz="1700" dirty="0" err="1">
                <a:effectLst>
                  <a:outerShdw blurRad="38100" dist="38100" dir="2700000" algn="tl">
                    <a:srgbClr val="000000">
                      <a:alpha val="43137"/>
                    </a:srgbClr>
                  </a:outerShdw>
                </a:effectLst>
                <a:latin typeface="Sylfaen" panose="010A0502050306030303" pitchFamily="18" charset="0"/>
              </a:rPr>
              <a:t>ადამიანის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საყოველთაოდ</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აღიარებულ</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უფლებებსა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თავისუფლებებს</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რომლებიც აქ არ არის მოხსენიებული, მაგრამ თავისთავად გამომდინარეობს კონსტიტუციის პრინციპებიდან.</a:t>
            </a:r>
            <a:endParaRPr lang="en-US" sz="1700" dirty="0">
              <a:effectLst>
                <a:outerShdw blurRad="38100" dist="38100" dir="2700000" algn="tl">
                  <a:srgbClr val="000000">
                    <a:alpha val="43137"/>
                  </a:srgbClr>
                </a:outerShdw>
              </a:effectLst>
              <a:latin typeface="Sylfaen" panose="010A0502050306030303" pitchFamily="18" charset="0"/>
            </a:endParaRPr>
          </a:p>
          <a:p>
            <a:pPr algn="just"/>
            <a:r>
              <a:rPr lang="en-US" sz="1700" dirty="0">
                <a:effectLst>
                  <a:outerShdw blurRad="38100" dist="38100" dir="2700000" algn="tl">
                    <a:srgbClr val="000000">
                      <a:alpha val="43137"/>
                    </a:srgbClr>
                  </a:outerShdw>
                </a:effectLst>
                <a:latin typeface="Sylfaen" panose="010A0502050306030303" pitchFamily="18" charset="0"/>
              </a:rPr>
              <a:t>3. </a:t>
            </a:r>
            <a:r>
              <a:rPr lang="ka-GE" sz="1700" dirty="0" smtClean="0">
                <a:effectLst>
                  <a:outerShdw blurRad="38100" dist="38100" dir="2700000" algn="tl">
                    <a:srgbClr val="000000">
                      <a:alpha val="43137"/>
                    </a:srgbClr>
                  </a:outerShdw>
                </a:effectLst>
                <a:latin typeface="Sylfaen" panose="010A0502050306030303" pitchFamily="18" charset="0"/>
              </a:rPr>
              <a:t> </a:t>
            </a:r>
            <a:r>
              <a:rPr lang="en-US" sz="1700" dirty="0" smtClean="0">
                <a:effectLst>
                  <a:outerShdw blurRad="38100" dist="38100" dir="2700000" algn="tl">
                    <a:srgbClr val="000000">
                      <a:alpha val="43137"/>
                    </a:srgbClr>
                  </a:outerShdw>
                </a:effectLst>
                <a:latin typeface="Sylfaen" panose="010A0502050306030303" pitchFamily="18" charset="0"/>
              </a:rPr>
              <a:t>სახელმწიფო </a:t>
            </a:r>
            <a:r>
              <a:rPr lang="en-US" sz="1700" dirty="0" err="1">
                <a:effectLst>
                  <a:outerShdw blurRad="38100" dist="38100" dir="2700000" algn="tl">
                    <a:srgbClr val="000000">
                      <a:alpha val="43137"/>
                    </a:srgbClr>
                  </a:outerShdw>
                </a:effectLst>
                <a:latin typeface="Sylfaen" panose="010A0502050306030303" pitchFamily="18" charset="0"/>
              </a:rPr>
              <a:t>ხელისუფლება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ხორციელდება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ხელისუფლების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დანაწილების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პრინციპზე</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დაყრდნობით</a:t>
            </a:r>
            <a:r>
              <a:rPr lang="en-US" sz="1700" dirty="0">
                <a:effectLst>
                  <a:outerShdw blurRad="38100" dist="38100" dir="2700000" algn="tl">
                    <a:srgbClr val="000000">
                      <a:alpha val="43137"/>
                    </a:srgbClr>
                  </a:outerShdw>
                </a:effectLst>
                <a:latin typeface="Sylfaen" panose="010A0502050306030303" pitchFamily="18" charset="0"/>
              </a:rPr>
              <a:t>.</a:t>
            </a:r>
          </a:p>
          <a:p>
            <a:pPr algn="just"/>
            <a:r>
              <a:rPr lang="ka-GE" sz="1700" dirty="0">
                <a:effectLst>
                  <a:outerShdw blurRad="38100" dist="38100" dir="2700000" algn="tl">
                    <a:srgbClr val="000000">
                      <a:alpha val="43137"/>
                    </a:srgbClr>
                  </a:outerShdw>
                </a:effectLst>
                <a:latin typeface="Sylfaen" panose="010A0502050306030303" pitchFamily="18" charset="0"/>
              </a:rPr>
              <a:t>4</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smtClean="0">
                <a:effectLst>
                  <a:outerShdw blurRad="38100" dist="38100" dir="2700000" algn="tl">
                    <a:srgbClr val="000000">
                      <a:alpha val="43137"/>
                    </a:srgbClr>
                  </a:outerShdw>
                </a:effectLst>
                <a:latin typeface="Sylfaen" panose="010A0502050306030303" pitchFamily="18" charset="0"/>
              </a:rPr>
              <a:t> </a:t>
            </a:r>
            <a:r>
              <a:rPr lang="en-US" sz="1700" dirty="0" smtClean="0">
                <a:effectLst>
                  <a:outerShdw blurRad="38100" dist="38100" dir="2700000" algn="tl">
                    <a:srgbClr val="000000">
                      <a:alpha val="43137"/>
                    </a:srgbClr>
                  </a:outerShdw>
                </a:effectLst>
                <a:latin typeface="Sylfaen" panose="010A0502050306030303" pitchFamily="18" charset="0"/>
              </a:rPr>
              <a:t>სახელმწიფო </a:t>
            </a:r>
            <a:r>
              <a:rPr lang="en-US" sz="1700" dirty="0" err="1">
                <a:effectLst>
                  <a:outerShdw blurRad="38100" dist="38100" dir="2700000" algn="tl">
                    <a:srgbClr val="000000">
                      <a:alpha val="43137"/>
                    </a:srgbClr>
                  </a:outerShdw>
                </a:effectLst>
                <a:latin typeface="Sylfaen" panose="010A0502050306030303" pitchFamily="18" charset="0"/>
              </a:rPr>
              <a:t>ხელისუფლება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ხორციელდება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კონსტიტუციით</a:t>
            </a:r>
            <a:r>
              <a:rPr lang="ka-GE" sz="1700" dirty="0">
                <a:effectLst>
                  <a:outerShdw blurRad="38100" dist="38100" dir="2700000" algn="tl">
                    <a:srgbClr val="000000">
                      <a:alpha val="43137"/>
                    </a:srgbClr>
                  </a:outerShdw>
                </a:effectLst>
                <a:latin typeface="Sylfaen" panose="010A0502050306030303" pitchFamily="18" charset="0"/>
              </a:rPr>
              <a:t>ა და კანონით </a:t>
            </a:r>
            <a:r>
              <a:rPr lang="en-US" sz="1700" dirty="0" err="1">
                <a:effectLst>
                  <a:outerShdw blurRad="38100" dist="38100" dir="2700000" algn="tl">
                    <a:srgbClr val="000000">
                      <a:alpha val="43137"/>
                    </a:srgbClr>
                  </a:outerShdw>
                </a:effectLst>
                <a:latin typeface="Sylfaen" panose="010A0502050306030303" pitchFamily="18" charset="0"/>
              </a:rPr>
              <a:t>დადგენილ</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ფარგლებში</a:t>
            </a:r>
            <a:r>
              <a:rPr lang="en-US" sz="1700" dirty="0">
                <a:effectLst>
                  <a:outerShdw blurRad="38100" dist="38100" dir="2700000" algn="tl">
                    <a:srgbClr val="000000">
                      <a:alpha val="43137"/>
                    </a:srgbClr>
                  </a:outerShdw>
                </a:effectLst>
                <a:latin typeface="Sylfaen" panose="010A0502050306030303" pitchFamily="18" charset="0"/>
              </a:rPr>
              <a:t>. საქართველოს </a:t>
            </a:r>
            <a:r>
              <a:rPr lang="en-US" sz="1700" dirty="0" err="1">
                <a:effectLst>
                  <a:outerShdw blurRad="38100" dist="38100" dir="2700000" algn="tl">
                    <a:srgbClr val="000000">
                      <a:alpha val="43137"/>
                    </a:srgbClr>
                  </a:outerShdw>
                </a:effectLst>
                <a:latin typeface="Sylfaen" panose="010A0502050306030303" pitchFamily="18" charset="0"/>
              </a:rPr>
              <a:t>კონსტიტუცია</a:t>
            </a:r>
            <a:r>
              <a:rPr lang="en-US" sz="1700" dirty="0">
                <a:effectLst>
                  <a:outerShdw blurRad="38100" dist="38100" dir="2700000" algn="tl">
                    <a:srgbClr val="000000">
                      <a:alpha val="43137"/>
                    </a:srgbClr>
                  </a:outerShdw>
                </a:effectLst>
                <a:latin typeface="Sylfaen" panose="010A0502050306030303" pitchFamily="18" charset="0"/>
              </a:rPr>
              <a:t> სახელმწიფოს </a:t>
            </a:r>
            <a:r>
              <a:rPr lang="en-US" sz="1700" dirty="0" err="1">
                <a:effectLst>
                  <a:outerShdw blurRad="38100" dist="38100" dir="2700000" algn="tl">
                    <a:srgbClr val="000000">
                      <a:alpha val="43137"/>
                    </a:srgbClr>
                  </a:outerShdw>
                </a:effectLst>
                <a:latin typeface="Sylfaen" panose="010A0502050306030303" pitchFamily="18" charset="0"/>
              </a:rPr>
              <a:t>უზენაესი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კანონია</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საკანონმდებლო და სხვა ნორმატიული აქტების მიღებისა და გამოცემის ზოგადი წესი და მათი იერარქია განისაზღვრება კონსტიტუციითა და ორგანული კანონით.</a:t>
            </a:r>
            <a:endParaRPr lang="en-US" sz="1700" dirty="0">
              <a:effectLst>
                <a:outerShdw blurRad="38100" dist="38100" dir="2700000" algn="tl">
                  <a:srgbClr val="000000">
                    <a:alpha val="43137"/>
                  </a:srgbClr>
                </a:outerShdw>
              </a:effectLst>
              <a:latin typeface="Sylfaen" panose="010A0502050306030303" pitchFamily="18" charset="0"/>
            </a:endParaRPr>
          </a:p>
          <a:p>
            <a:pPr algn="just"/>
            <a:r>
              <a:rPr lang="ka-GE" sz="1700" dirty="0">
                <a:effectLst>
                  <a:outerShdw blurRad="38100" dist="38100" dir="2700000" algn="tl">
                    <a:srgbClr val="000000">
                      <a:alpha val="43137"/>
                    </a:srgbClr>
                  </a:outerShdw>
                </a:effectLst>
                <a:latin typeface="Sylfaen" panose="010A0502050306030303" pitchFamily="18" charset="0"/>
              </a:rPr>
              <a:t>5</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smtClean="0">
                <a:effectLst>
                  <a:outerShdw blurRad="38100" dist="38100" dir="2700000" algn="tl">
                    <a:srgbClr val="000000">
                      <a:alpha val="43137"/>
                    </a:srgbClr>
                  </a:outerShdw>
                </a:effectLst>
                <a:latin typeface="Sylfaen" panose="010A0502050306030303" pitchFamily="18" charset="0"/>
              </a:rPr>
              <a:t>საქართველოს </a:t>
            </a:r>
            <a:r>
              <a:rPr lang="en-US" sz="1700" dirty="0" err="1">
                <a:effectLst>
                  <a:outerShdw blurRad="38100" dist="38100" dir="2700000" algn="tl">
                    <a:srgbClr val="000000">
                      <a:alpha val="43137"/>
                    </a:srgbClr>
                  </a:outerShdw>
                </a:effectLst>
                <a:latin typeface="Sylfaen" panose="010A0502050306030303" pitchFamily="18" charset="0"/>
              </a:rPr>
              <a:t>კანონმდებლობა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შეესაბამება</a:t>
            </a:r>
            <a:r>
              <a:rPr lang="en-US" sz="1700" dirty="0">
                <a:effectLst>
                  <a:outerShdw blurRad="38100" dist="38100" dir="2700000" algn="tl">
                    <a:srgbClr val="000000">
                      <a:alpha val="43137"/>
                    </a:srgbClr>
                  </a:outerShdw>
                </a:effectLst>
                <a:latin typeface="Sylfaen" panose="010A0502050306030303" pitchFamily="18" charset="0"/>
              </a:rPr>
              <a:t> საერთაშორისო </a:t>
            </a:r>
            <a:r>
              <a:rPr lang="en-US" sz="1700" dirty="0" err="1">
                <a:effectLst>
                  <a:outerShdw blurRad="38100" dist="38100" dir="2700000" algn="tl">
                    <a:srgbClr val="000000">
                      <a:alpha val="43137"/>
                    </a:srgbClr>
                  </a:outerShdw>
                </a:effectLst>
                <a:latin typeface="Sylfaen" panose="010A0502050306030303" pitchFamily="18" charset="0"/>
              </a:rPr>
              <a:t>სამართლის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საყოველთაოდ</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აღიარებულ</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პრინციპებსა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და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ნორმებს</a:t>
            </a:r>
            <a:r>
              <a:rPr lang="en-US" sz="1700" dirty="0">
                <a:effectLst>
                  <a:outerShdw blurRad="38100" dist="38100" dir="2700000" algn="tl">
                    <a:srgbClr val="000000">
                      <a:alpha val="43137"/>
                    </a:srgbClr>
                  </a:outerShdw>
                </a:effectLst>
                <a:latin typeface="Sylfaen" panose="010A0502050306030303" pitchFamily="18" charset="0"/>
              </a:rPr>
              <a:t>. საქართველოს საერთაშორისო </a:t>
            </a:r>
            <a:r>
              <a:rPr lang="en-US" sz="1700" dirty="0" err="1">
                <a:effectLst>
                  <a:outerShdw blurRad="38100" dist="38100" dir="2700000" algn="tl">
                    <a:srgbClr val="000000">
                      <a:alpha val="43137"/>
                    </a:srgbClr>
                  </a:outerShdw>
                </a:effectLst>
                <a:latin typeface="Sylfaen" panose="010A0502050306030303" pitchFamily="18" charset="0"/>
              </a:rPr>
              <a:t>ხელშეკრულებას</a:t>
            </a:r>
            <a:r>
              <a:rPr lang="en-US" sz="1700" dirty="0">
                <a:effectLst>
                  <a:outerShdw blurRad="38100" dist="38100" dir="2700000" algn="tl">
                    <a:srgbClr val="000000">
                      <a:alpha val="43137"/>
                    </a:srgbClr>
                  </a:outerShdw>
                </a:effectLst>
                <a:latin typeface="Sylfaen" panose="010A0502050306030303" pitchFamily="18" charset="0"/>
              </a:rPr>
              <a:t>, </a:t>
            </a:r>
            <a:r>
              <a:rPr lang="ka-GE" sz="1700" dirty="0">
                <a:effectLst>
                  <a:outerShdw blurRad="38100" dist="38100" dir="2700000" algn="tl">
                    <a:srgbClr val="000000">
                      <a:alpha val="43137"/>
                    </a:srgbClr>
                  </a:outerShdw>
                </a:effectLst>
                <a:latin typeface="Sylfaen" panose="010A0502050306030303" pitchFamily="18" charset="0"/>
              </a:rPr>
              <a:t>თუ იგი არ ეწინააღმდეგება </a:t>
            </a:r>
            <a:r>
              <a:rPr lang="en-US" sz="1700" dirty="0">
                <a:effectLst>
                  <a:outerShdw blurRad="38100" dist="38100" dir="2700000" algn="tl">
                    <a:srgbClr val="000000">
                      <a:alpha val="43137"/>
                    </a:srgbClr>
                  </a:outerShdw>
                </a:effectLst>
                <a:latin typeface="Sylfaen" panose="010A0502050306030303" pitchFamily="18" charset="0"/>
              </a:rPr>
              <a:t>საქართველოს </a:t>
            </a:r>
            <a:r>
              <a:rPr lang="en-US" sz="1700" dirty="0" err="1">
                <a:effectLst>
                  <a:outerShdw blurRad="38100" dist="38100" dir="2700000" algn="tl">
                    <a:srgbClr val="000000">
                      <a:alpha val="43137"/>
                    </a:srgbClr>
                  </a:outerShdw>
                </a:effectLst>
                <a:latin typeface="Sylfaen" panose="010A0502050306030303" pitchFamily="18" charset="0"/>
              </a:rPr>
              <a:t>კონსტიტუციას</a:t>
            </a:r>
            <a:r>
              <a:rPr lang="ka-GE" sz="1700" dirty="0">
                <a:effectLst>
                  <a:outerShdw blurRad="38100" dist="38100" dir="2700000" algn="tl">
                    <a:srgbClr val="000000">
                      <a:alpha val="43137"/>
                    </a:srgbClr>
                  </a:outerShdw>
                </a:effectLst>
                <a:latin typeface="Sylfaen" panose="010A0502050306030303" pitchFamily="18" charset="0"/>
              </a:rPr>
              <a:t> ან კონსტიტუციურ შეთანხმებას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აქვს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უპირატესი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იურიდიული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ძალა</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შიდასახელმწიფოებრივი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ნორმატიული</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აქტის</a:t>
            </a:r>
            <a:r>
              <a:rPr lang="en-US" sz="1700" dirty="0">
                <a:effectLst>
                  <a:outerShdw blurRad="38100" dist="38100" dir="2700000" algn="tl">
                    <a:srgbClr val="000000">
                      <a:alpha val="43137"/>
                    </a:srgbClr>
                  </a:outerShdw>
                </a:effectLst>
                <a:latin typeface="Sylfaen" panose="010A0502050306030303" pitchFamily="18" charset="0"/>
              </a:rPr>
              <a:t> </a:t>
            </a:r>
            <a:r>
              <a:rPr lang="en-US" sz="1700" dirty="0" err="1">
                <a:effectLst>
                  <a:outerShdw blurRad="38100" dist="38100" dir="2700000" algn="tl">
                    <a:srgbClr val="000000">
                      <a:alpha val="43137"/>
                    </a:srgbClr>
                  </a:outerShdw>
                </a:effectLst>
                <a:latin typeface="Sylfaen" panose="010A0502050306030303" pitchFamily="18" charset="0"/>
              </a:rPr>
              <a:t>მიმართ</a:t>
            </a:r>
            <a:r>
              <a:rPr lang="en-US" sz="170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077658606"/>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28160" y="354396"/>
            <a:ext cx="7635240"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300" b="1" dirty="0" smtClean="0">
                <a:effectLst>
                  <a:outerShdw blurRad="38100" dist="38100" dir="2700000" algn="tl">
                    <a:srgbClr val="000000">
                      <a:alpha val="43137"/>
                    </a:srgbClr>
                  </a:outerShdw>
                </a:effectLst>
              </a:rPr>
              <a:t>მუხლი</a:t>
            </a:r>
            <a:r>
              <a:rPr lang="ka-GE" sz="2300" b="1" dirty="0">
                <a:effectLst>
                  <a:outerShdw blurRad="38100" dist="38100" dir="2700000" algn="tl">
                    <a:srgbClr val="000000">
                      <a:alpha val="43137"/>
                    </a:srgbClr>
                  </a:outerShdw>
                </a:effectLst>
              </a:rPr>
              <a:t> </a:t>
            </a:r>
            <a:r>
              <a:rPr lang="ka-GE" sz="2300" b="1" dirty="0" smtClean="0">
                <a:effectLst>
                  <a:outerShdw blurRad="38100" dist="38100" dir="2700000" algn="tl">
                    <a:srgbClr val="000000">
                      <a:alpha val="43137"/>
                    </a:srgbClr>
                  </a:outerShdw>
                </a:effectLst>
              </a:rPr>
              <a:t>5</a:t>
            </a:r>
            <a:r>
              <a:rPr lang="en-US" sz="2300" b="1" dirty="0">
                <a:effectLst>
                  <a:outerShdw blurRad="38100" dist="38100" dir="2700000" algn="tl">
                    <a:srgbClr val="000000">
                      <a:alpha val="43137"/>
                    </a:srgbClr>
                  </a:outerShdw>
                </a:effectLst>
              </a:rPr>
              <a:t>. </a:t>
            </a:r>
            <a:r>
              <a:rPr lang="ka-GE" sz="2300" b="1" dirty="0">
                <a:effectLst>
                  <a:outerShdw blurRad="38100" dist="38100" dir="2700000" algn="tl">
                    <a:srgbClr val="000000">
                      <a:alpha val="43137"/>
                    </a:srgbClr>
                  </a:outerShdw>
                </a:effectLst>
              </a:rPr>
              <a:t>სოციალური სახელმწიფო</a:t>
            </a:r>
            <a:endParaRPr lang="en-US" sz="23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022279"/>
            <a:ext cx="7702548" cy="4571618"/>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1600" dirty="0" smtClean="0">
                <a:effectLst>
                  <a:outerShdw blurRad="38100" dist="38100" dir="2700000" algn="tl">
                    <a:srgbClr val="000000">
                      <a:alpha val="43137"/>
                    </a:srgbClr>
                  </a:outerShdw>
                </a:effectLst>
                <a:latin typeface="Sylfaen" panose="010A0502050306030303" pitchFamily="18" charset="0"/>
              </a:rPr>
              <a:t>1.    	საქართველო არის სოციალური სახელმწიფო.</a:t>
            </a:r>
            <a:endParaRPr lang="en-US" sz="1600" dirty="0" smtClean="0">
              <a:effectLst>
                <a:outerShdw blurRad="38100" dist="38100" dir="2700000" algn="tl">
                  <a:srgbClr val="000000">
                    <a:alpha val="43137"/>
                  </a:srgbClr>
                </a:outerShdw>
              </a:effectLst>
              <a:latin typeface="Sylfaen" panose="010A0502050306030303" pitchFamily="18" charset="0"/>
            </a:endParaRPr>
          </a:p>
          <a:p>
            <a:pPr algn="just"/>
            <a:r>
              <a:rPr lang="ka-GE" sz="1600" dirty="0" smtClean="0">
                <a:effectLst>
                  <a:outerShdw blurRad="38100" dist="38100" dir="2700000" algn="tl">
                    <a:srgbClr val="000000">
                      <a:alpha val="43137"/>
                    </a:srgbClr>
                  </a:outerShdw>
                </a:effectLst>
                <a:latin typeface="Sylfaen" panose="010A0502050306030303" pitchFamily="18" charset="0"/>
              </a:rPr>
              <a:t>2. 	სახელმწიფო ზრუნავს საზოგადოებაში სოციალური სამართლიანობის, სოციალური თანასწორობისა და სოციალური სოლიდარობის პრინციპების განმტკიცებაზე.</a:t>
            </a:r>
            <a:endParaRPr lang="en-US" sz="1600" dirty="0" smtClean="0">
              <a:effectLst>
                <a:outerShdw blurRad="38100" dist="38100" dir="2700000" algn="tl">
                  <a:srgbClr val="000000">
                    <a:alpha val="43137"/>
                  </a:srgbClr>
                </a:outerShdw>
              </a:effectLst>
              <a:latin typeface="Sylfaen" panose="010A0502050306030303" pitchFamily="18" charset="0"/>
            </a:endParaRPr>
          </a:p>
          <a:p>
            <a:pPr algn="just"/>
            <a:r>
              <a:rPr lang="ka-GE" sz="1600" dirty="0" smtClean="0">
                <a:effectLst>
                  <a:outerShdw blurRad="38100" dist="38100" dir="2700000" algn="tl">
                    <a:srgbClr val="000000">
                      <a:alpha val="43137"/>
                    </a:srgbClr>
                  </a:outerShdw>
                </a:effectLst>
                <a:latin typeface="Sylfaen" panose="010A0502050306030303" pitchFamily="18" charset="0"/>
              </a:rPr>
              <a:t>3.	სახელმწიფო ზრუნავს ქვეყნის მთელ ტერიტორიაზე თანაბარ სოციალურ-ეკონომიკურ და დემოგრაფიულ განვითარებაზე. მაღალმთიანი რეგიონების განვითარებისათვის კანონი ქმნის განსაკუთრებულ პირობებს.</a:t>
            </a:r>
            <a:endParaRPr lang="en-US" sz="1600" dirty="0" smtClean="0">
              <a:effectLst>
                <a:outerShdw blurRad="38100" dist="38100" dir="2700000" algn="tl">
                  <a:srgbClr val="000000">
                    <a:alpha val="43137"/>
                  </a:srgbClr>
                </a:outerShdw>
              </a:effectLst>
              <a:latin typeface="Sylfaen" panose="010A0502050306030303" pitchFamily="18" charset="0"/>
            </a:endParaRPr>
          </a:p>
          <a:p>
            <a:pPr marL="342900" indent="-342900" algn="just">
              <a:buAutoNum type="arabicPeriod" startAt="4"/>
            </a:pPr>
            <a:r>
              <a:rPr lang="ka-GE" sz="1600" dirty="0" smtClean="0">
                <a:effectLst>
                  <a:outerShdw blurRad="38100" dist="38100" dir="2700000" algn="tl">
                    <a:srgbClr val="000000">
                      <a:alpha val="43137"/>
                    </a:srgbClr>
                  </a:outerShdw>
                </a:effectLst>
                <a:latin typeface="Sylfaen" panose="010A0502050306030303" pitchFamily="18" charset="0"/>
              </a:rPr>
              <a:t>სახელმწიფო ზრუნავს ადამიანის ჯანმრთელობისა და სოციალურ დაცვაზე, საარსებო მინიმუმითა და ღირსეული საცხოვრებლით უზრუნველყოფაზე, ოჯახის კეთილდღეობის დაცვაზე. სახელმწიფო ხელს უწყობს მოქალაქეს დასაქმებაში. საარსებო მინიმუმის უზრუნველყოფის პირობები განისაზღვრება კანონით.</a:t>
            </a:r>
          </a:p>
          <a:p>
            <a:pPr marL="342900" indent="-342900" algn="just">
              <a:buAutoNum type="arabicPeriod" startAt="4"/>
            </a:pPr>
            <a:r>
              <a:rPr lang="ka-GE" sz="1600" u="sng" dirty="0" smtClean="0">
                <a:solidFill>
                  <a:srgbClr val="0070C0"/>
                </a:solidFill>
                <a:effectLst>
                  <a:outerShdw blurRad="38100" dist="38100" dir="2700000" algn="tl">
                    <a:srgbClr val="000000">
                      <a:alpha val="43137"/>
                    </a:srgbClr>
                  </a:outerShdw>
                </a:effectLst>
              </a:rPr>
              <a:t>სახელმწიფო </a:t>
            </a:r>
            <a:r>
              <a:rPr lang="ka-GE" sz="1600" u="sng" dirty="0">
                <a:solidFill>
                  <a:srgbClr val="0070C0"/>
                </a:solidFill>
                <a:effectLst>
                  <a:outerShdw blurRad="38100" dist="38100" dir="2700000" algn="tl">
                    <a:srgbClr val="000000">
                      <a:alpha val="43137"/>
                    </a:srgbClr>
                  </a:outerShdw>
                </a:effectLst>
              </a:rPr>
              <a:t>ზრუნავს გარემოს დაცვასა და ბუნებრივი </a:t>
            </a:r>
            <a:r>
              <a:rPr lang="ka-GE" sz="1600" u="sng" dirty="0" smtClean="0">
                <a:solidFill>
                  <a:srgbClr val="0070C0"/>
                </a:solidFill>
                <a:effectLst>
                  <a:outerShdw blurRad="38100" dist="38100" dir="2700000" algn="tl">
                    <a:srgbClr val="000000">
                      <a:alpha val="43137"/>
                    </a:srgbClr>
                  </a:outerShdw>
                </a:effectLst>
              </a:rPr>
              <a:t>რესურსებით რაციონალურ სარგებლობაზე.</a:t>
            </a:r>
            <a:endParaRPr lang="en-US" sz="1600" u="sng" dirty="0" smtClean="0">
              <a:solidFill>
                <a:srgbClr val="0070C0"/>
              </a:solidFill>
              <a:effectLst>
                <a:outerShdw blurRad="38100" dist="38100" dir="2700000" algn="tl">
                  <a:srgbClr val="000000">
                    <a:alpha val="43137"/>
                  </a:srgbClr>
                </a:outerShdw>
              </a:effectLst>
              <a:latin typeface="Sylfaen" panose="010A0502050306030303" pitchFamily="18" charset="0"/>
            </a:endParaRPr>
          </a:p>
          <a:p>
            <a:pPr algn="just"/>
            <a:r>
              <a:rPr lang="ka-GE" sz="1600" dirty="0" smtClean="0">
                <a:solidFill>
                  <a:srgbClr val="00B0F0"/>
                </a:solidFill>
                <a:effectLst>
                  <a:outerShdw blurRad="38100" dist="38100" dir="2700000" algn="tl">
                    <a:srgbClr val="000000">
                      <a:alpha val="43137"/>
                    </a:srgbClr>
                  </a:outerShdw>
                </a:effectLst>
                <a:latin typeface="Sylfaen" panose="010A0502050306030303" pitchFamily="18" charset="0"/>
              </a:rPr>
              <a:t>6</a:t>
            </a:r>
            <a:r>
              <a:rPr lang="ka-GE" sz="1600" strike="sngStrike" dirty="0" smtClean="0">
                <a:solidFill>
                  <a:srgbClr val="00B0F0"/>
                </a:solidFill>
                <a:effectLst>
                  <a:outerShdw blurRad="38100" dist="38100" dir="2700000" algn="tl">
                    <a:srgbClr val="000000">
                      <a:alpha val="43137"/>
                    </a:srgbClr>
                  </a:outerShdw>
                </a:effectLst>
                <a:latin typeface="Sylfaen" panose="010A0502050306030303" pitchFamily="18" charset="0"/>
              </a:rPr>
              <a:t>5. </a:t>
            </a:r>
            <a:r>
              <a:rPr lang="ka-GE" sz="1600" dirty="0" smtClean="0">
                <a:effectLst>
                  <a:outerShdw blurRad="38100" dist="38100" dir="2700000" algn="tl">
                    <a:srgbClr val="000000">
                      <a:alpha val="43137"/>
                    </a:srgbClr>
                  </a:outerShdw>
                </a:effectLst>
                <a:latin typeface="Sylfaen" panose="010A0502050306030303" pitchFamily="18" charset="0"/>
              </a:rPr>
              <a:t>	სახელმწიფო ზრუნავს ეროვნული ფასეულობებისა და თვითმყოფადობის, კულტურული მემკვიდრეობის დაცვაზე, განათლების</a:t>
            </a:r>
            <a:r>
              <a:rPr lang="en-US" sz="1600" dirty="0" smtClean="0">
                <a:effectLst>
                  <a:outerShdw blurRad="38100" dist="38100" dir="2700000" algn="tl">
                    <a:srgbClr val="000000">
                      <a:alpha val="43137"/>
                    </a:srgbClr>
                  </a:outerShdw>
                </a:effectLst>
                <a:latin typeface="Sylfaen" panose="010A0502050306030303" pitchFamily="18" charset="0"/>
              </a:rPr>
              <a:t>,</a:t>
            </a:r>
            <a:r>
              <a:rPr lang="ka-GE" sz="1600" dirty="0" smtClean="0">
                <a:effectLst>
                  <a:outerShdw blurRad="38100" dist="38100" dir="2700000" algn="tl">
                    <a:srgbClr val="000000">
                      <a:alpha val="43137"/>
                    </a:srgbClr>
                  </a:outerShdw>
                </a:effectLst>
                <a:latin typeface="Sylfaen" panose="010A0502050306030303" pitchFamily="18" charset="0"/>
              </a:rPr>
              <a:t> მეცნიერებისა და კულტურის განვითარებაზე.</a:t>
            </a:r>
            <a:endParaRPr lang="en-US" sz="1600" dirty="0" smtClean="0">
              <a:effectLst>
                <a:outerShdw blurRad="38100" dist="38100" dir="2700000" algn="tl">
                  <a:srgbClr val="000000">
                    <a:alpha val="43137"/>
                  </a:srgbClr>
                </a:outerShdw>
              </a:effectLst>
              <a:latin typeface="Sylfaen" panose="010A0502050306030303" pitchFamily="18" charset="0"/>
            </a:endParaRPr>
          </a:p>
          <a:p>
            <a:pPr algn="just"/>
            <a:r>
              <a:rPr lang="ka-GE" sz="1600" dirty="0" smtClean="0">
                <a:solidFill>
                  <a:srgbClr val="00B0F0"/>
                </a:solidFill>
                <a:effectLst>
                  <a:outerShdw blurRad="38100" dist="38100" dir="2700000" algn="tl">
                    <a:srgbClr val="000000">
                      <a:alpha val="43137"/>
                    </a:srgbClr>
                  </a:outerShdw>
                </a:effectLst>
                <a:latin typeface="Sylfaen" panose="010A0502050306030303" pitchFamily="18" charset="0"/>
              </a:rPr>
              <a:t>7</a:t>
            </a:r>
            <a:r>
              <a:rPr lang="en-US" sz="1600" strike="sngStrike" dirty="0" smtClean="0">
                <a:solidFill>
                  <a:srgbClr val="00B0F0"/>
                </a:solidFill>
                <a:effectLst>
                  <a:outerShdw blurRad="38100" dist="38100" dir="2700000" algn="tl">
                    <a:srgbClr val="000000">
                      <a:alpha val="43137"/>
                    </a:srgbClr>
                  </a:outerShdw>
                </a:effectLst>
                <a:latin typeface="Sylfaen" panose="010A0502050306030303" pitchFamily="18" charset="0"/>
              </a:rPr>
              <a:t>6. </a:t>
            </a:r>
            <a:r>
              <a:rPr lang="ka-GE" sz="1600" dirty="0" smtClean="0">
                <a:effectLst>
                  <a:outerShdw blurRad="38100" dist="38100" dir="2700000" algn="tl">
                    <a:srgbClr val="000000">
                      <a:alpha val="43137"/>
                    </a:srgbClr>
                  </a:outerShdw>
                </a:effectLst>
                <a:latin typeface="Sylfaen" panose="010A0502050306030303" pitchFamily="18" charset="0"/>
              </a:rPr>
              <a:t>	სახელმწიფო ზრუნავს სპორტის განვითარებაზე, ჯანსაღი ცხოვრების წესის დამკვიდრებაზე, ბავშვებისა და ახალგაზრდების ფიზიკურ აღზრდასა და სპორტში მათ ჩართვაზე.</a:t>
            </a:r>
            <a:endParaRPr lang="en-US" sz="1600" dirty="0" smtClean="0">
              <a:effectLst>
                <a:outerShdw blurRad="38100" dist="38100" dir="2700000" algn="tl">
                  <a:srgbClr val="000000">
                    <a:alpha val="43137"/>
                  </a:srgbClr>
                </a:outerShdw>
              </a:effectLst>
              <a:latin typeface="Sylfaen" panose="010A0502050306030303" pitchFamily="18" charset="0"/>
            </a:endParaRPr>
          </a:p>
          <a:p>
            <a:pPr algn="just"/>
            <a:r>
              <a:rPr lang="ka-GE" sz="1600" dirty="0" smtClean="0">
                <a:solidFill>
                  <a:srgbClr val="00B0F0"/>
                </a:solidFill>
                <a:effectLst>
                  <a:outerShdw blurRad="38100" dist="38100" dir="2700000" algn="tl">
                    <a:srgbClr val="000000">
                      <a:alpha val="43137"/>
                    </a:srgbClr>
                  </a:outerShdw>
                </a:effectLst>
                <a:latin typeface="Sylfaen" panose="010A0502050306030303" pitchFamily="18" charset="0"/>
              </a:rPr>
              <a:t>8</a:t>
            </a:r>
            <a:r>
              <a:rPr lang="ka-GE" sz="1600" strike="sngStrike" dirty="0" smtClean="0">
                <a:solidFill>
                  <a:srgbClr val="00B0F0"/>
                </a:solidFill>
                <a:effectLst>
                  <a:outerShdw blurRad="38100" dist="38100" dir="2700000" algn="tl">
                    <a:srgbClr val="000000">
                      <a:alpha val="43137"/>
                    </a:srgbClr>
                  </a:outerShdw>
                </a:effectLst>
                <a:latin typeface="Sylfaen" panose="010A0502050306030303" pitchFamily="18" charset="0"/>
              </a:rPr>
              <a:t>7. </a:t>
            </a:r>
            <a:r>
              <a:rPr lang="ka-GE" sz="1600" dirty="0" smtClean="0">
                <a:effectLst>
                  <a:outerShdw blurRad="38100" dist="38100" dir="2700000" algn="tl">
                    <a:srgbClr val="000000">
                      <a:alpha val="43137"/>
                    </a:srgbClr>
                  </a:outerShdw>
                </a:effectLst>
                <a:latin typeface="Sylfaen" panose="010A0502050306030303" pitchFamily="18" charset="0"/>
              </a:rPr>
              <a:t>	სახელმწიფო ზრუნავს უცხოეთში მცხოვრები თანამემამულეების სამშობლოსთან კავშირის შენარჩუნებასა და განვითარებაზე.</a:t>
            </a:r>
            <a:endParaRPr lang="en-US" sz="1600" dirty="0">
              <a:effectLst>
                <a:outerShdw blurRad="38100" dist="38100" dir="2700000" algn="tl">
                  <a:srgbClr val="000000">
                    <a:alpha val="43137"/>
                  </a:srgbClr>
                </a:outerShdw>
              </a:effectLst>
              <a:latin typeface="Sylfaen" panose="010A0502050306030303" pitchFamily="18" charset="0"/>
            </a:endParaRP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55743437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488049"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260852" y="354396"/>
            <a:ext cx="7702548"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500" b="1" dirty="0">
                <a:effectLst>
                  <a:outerShdw blurRad="38100" dist="38100" dir="2700000" algn="tl">
                    <a:srgbClr val="000000">
                      <a:alpha val="43137"/>
                    </a:srgbClr>
                  </a:outerShdw>
                </a:effectLst>
              </a:rPr>
              <a:t>მუხლი 6</a:t>
            </a:r>
            <a:r>
              <a:rPr lang="en-US" sz="2500" b="1" dirty="0">
                <a:effectLst>
                  <a:outerShdw blurRad="38100" dist="38100" dir="2700000" algn="tl">
                    <a:srgbClr val="000000">
                      <a:alpha val="43137"/>
                    </a:srgbClr>
                  </a:outerShdw>
                </a:effectLst>
              </a:rPr>
              <a:t>. </a:t>
            </a:r>
            <a:r>
              <a:rPr lang="ka-GE" sz="2500" b="1" dirty="0">
                <a:effectLst>
                  <a:outerShdw blurRad="38100" dist="38100" dir="2700000" algn="tl">
                    <a:srgbClr val="000000">
                      <a:alpha val="43137"/>
                    </a:srgbClr>
                  </a:outerShdw>
                </a:effectLst>
              </a:rPr>
              <a:t>ეკონომიკური თავისუფლება</a:t>
            </a:r>
            <a:endParaRPr lang="en-US" sz="25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146552" y="1839118"/>
            <a:ext cx="7702548" cy="4571618"/>
          </a:xfrm>
          <a:prstGeom prst="rect">
            <a:avLst/>
          </a:prstGeom>
        </p:spPr>
        <p:txBody>
          <a:bodyPr vert="horz" lIns="91440" tIns="45720" rIns="91440" bIns="45720" rtlCol="0">
            <a:norm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ka-GE" sz="2300" dirty="0">
                <a:effectLst>
                  <a:outerShdw blurRad="38100" dist="38100" dir="2700000" algn="tl">
                    <a:srgbClr val="000000">
                      <a:alpha val="43137"/>
                    </a:srgbClr>
                  </a:outerShdw>
                </a:effectLst>
                <a:latin typeface="Sylfaen" panose="010A0502050306030303" pitchFamily="18" charset="0"/>
              </a:rPr>
              <a:t>1. ეკონომიკური თავისუფლება აღიარებული და უზრუნველყოფილია.</a:t>
            </a:r>
            <a:endParaRPr lang="en-US" sz="2300" dirty="0">
              <a:effectLst>
                <a:outerShdw blurRad="38100" dist="38100" dir="2700000" algn="tl">
                  <a:srgbClr val="000000">
                    <a:alpha val="43137"/>
                  </a:srgbClr>
                </a:outerShdw>
              </a:effectLst>
              <a:latin typeface="Sylfaen" panose="010A0502050306030303" pitchFamily="18" charset="0"/>
            </a:endParaRPr>
          </a:p>
          <a:p>
            <a:pPr algn="just"/>
            <a:r>
              <a:rPr lang="ka-GE" sz="2300" dirty="0">
                <a:effectLst>
                  <a:outerShdw blurRad="38100" dist="38100" dir="2700000" algn="tl">
                    <a:srgbClr val="000000">
                      <a:alpha val="43137"/>
                    </a:srgbClr>
                  </a:outerShdw>
                </a:effectLst>
                <a:latin typeface="Sylfaen" panose="010A0502050306030303" pitchFamily="18" charset="0"/>
              </a:rPr>
              <a:t>2. სახელმწიფო ზრუნავს თავისუფალი და ღია ეკონომიკის, თავისუფალი მეწარმეობისა და კონკურენციის განვითარებაზე.</a:t>
            </a:r>
            <a:endParaRPr lang="en-US" sz="2300" dirty="0">
              <a:effectLst>
                <a:outerShdw blurRad="38100" dist="38100" dir="2700000" algn="tl">
                  <a:srgbClr val="000000">
                    <a:alpha val="43137"/>
                  </a:srgbClr>
                </a:outerShdw>
              </a:effectLst>
              <a:latin typeface="Sylfaen" panose="010A0502050306030303" pitchFamily="18" charset="0"/>
            </a:endParaRPr>
          </a:p>
          <a:p>
            <a:pPr algn="just"/>
            <a:r>
              <a:rPr lang="ka-GE" sz="2300" dirty="0">
                <a:effectLst>
                  <a:outerShdw blurRad="38100" dist="38100" dir="2700000" algn="tl">
                    <a:srgbClr val="000000">
                      <a:alpha val="43137"/>
                    </a:srgbClr>
                  </a:outerShdw>
                </a:effectLst>
                <a:latin typeface="Sylfaen" panose="010A0502050306030303" pitchFamily="18" charset="0"/>
              </a:rPr>
              <a:t>3. </a:t>
            </a:r>
            <a:r>
              <a:rPr lang="en-US" sz="2300" dirty="0">
                <a:effectLst>
                  <a:outerShdw blurRad="38100" dist="38100" dir="2700000" algn="tl">
                    <a:srgbClr val="000000">
                      <a:alpha val="43137"/>
                    </a:srgbClr>
                  </a:outerShdw>
                </a:effectLst>
                <a:latin typeface="Sylfaen" panose="010A0502050306030303" pitchFamily="18" charset="0"/>
              </a:rPr>
              <a:t>დაუშვებელია </a:t>
            </a:r>
            <a:r>
              <a:rPr lang="ka-GE" sz="2300" dirty="0">
                <a:effectLst>
                  <a:outerShdw blurRad="38100" dist="38100" dir="2700000" algn="tl">
                    <a:srgbClr val="000000">
                      <a:alpha val="43137"/>
                    </a:srgbClr>
                  </a:outerShdw>
                </a:effectLst>
                <a:latin typeface="Sylfaen" panose="010A0502050306030303" pitchFamily="18" charset="0"/>
              </a:rPr>
              <a:t>კერძო </a:t>
            </a:r>
            <a:r>
              <a:rPr lang="en-US" sz="2300" dirty="0" err="1">
                <a:effectLst>
                  <a:outerShdw blurRad="38100" dist="38100" dir="2700000" algn="tl">
                    <a:srgbClr val="000000">
                      <a:alpha val="43137"/>
                    </a:srgbClr>
                  </a:outerShdw>
                </a:effectLst>
                <a:latin typeface="Sylfaen" panose="010A0502050306030303" pitchFamily="18" charset="0"/>
              </a:rPr>
              <a:t>საკუთრების</a:t>
            </a:r>
            <a:r>
              <a:rPr lang="en-US" sz="2300" dirty="0">
                <a:effectLst>
                  <a:outerShdw blurRad="38100" dist="38100" dir="2700000" algn="tl">
                    <a:srgbClr val="000000">
                      <a:alpha val="43137"/>
                    </a:srgbClr>
                  </a:outerShdw>
                </a:effectLst>
                <a:latin typeface="Sylfaen" panose="010A0502050306030303" pitchFamily="18" charset="0"/>
              </a:rPr>
              <a:t> </a:t>
            </a:r>
            <a:r>
              <a:rPr lang="en-US" sz="2300" dirty="0" err="1">
                <a:effectLst>
                  <a:outerShdw blurRad="38100" dist="38100" dir="2700000" algn="tl">
                    <a:srgbClr val="000000">
                      <a:alpha val="43137"/>
                    </a:srgbClr>
                  </a:outerShdw>
                </a:effectLst>
                <a:latin typeface="Sylfaen" panose="010A0502050306030303" pitchFamily="18" charset="0"/>
              </a:rPr>
              <a:t>საყოველთაო</a:t>
            </a:r>
            <a:r>
              <a:rPr lang="en-US" sz="2300" dirty="0">
                <a:effectLst>
                  <a:outerShdw blurRad="38100" dist="38100" dir="2700000" algn="tl">
                    <a:srgbClr val="000000">
                      <a:alpha val="43137"/>
                    </a:srgbClr>
                  </a:outerShdw>
                </a:effectLst>
                <a:latin typeface="Sylfaen" panose="010A0502050306030303" pitchFamily="18" charset="0"/>
              </a:rPr>
              <a:t> </a:t>
            </a:r>
            <a:r>
              <a:rPr lang="en-US" sz="2300" dirty="0" err="1">
                <a:effectLst>
                  <a:outerShdw blurRad="38100" dist="38100" dir="2700000" algn="tl">
                    <a:srgbClr val="000000">
                      <a:alpha val="43137"/>
                    </a:srgbClr>
                  </a:outerShdw>
                </a:effectLst>
                <a:latin typeface="Sylfaen" panose="010A0502050306030303" pitchFamily="18" charset="0"/>
              </a:rPr>
              <a:t>უფლების</a:t>
            </a:r>
            <a:r>
              <a:rPr lang="en-US" sz="2300" dirty="0">
                <a:effectLst>
                  <a:outerShdw blurRad="38100" dist="38100" dir="2700000" algn="tl">
                    <a:srgbClr val="000000">
                      <a:alpha val="43137"/>
                    </a:srgbClr>
                  </a:outerShdw>
                </a:effectLst>
                <a:latin typeface="Sylfaen" panose="010A0502050306030303" pitchFamily="18" charset="0"/>
              </a:rPr>
              <a:t> </a:t>
            </a:r>
            <a:r>
              <a:rPr lang="en-US" sz="2300" dirty="0" err="1">
                <a:effectLst>
                  <a:outerShdw blurRad="38100" dist="38100" dir="2700000" algn="tl">
                    <a:srgbClr val="000000">
                      <a:alpha val="43137"/>
                    </a:srgbClr>
                  </a:outerShdw>
                </a:effectLst>
                <a:latin typeface="Sylfaen" panose="010A0502050306030303" pitchFamily="18" charset="0"/>
              </a:rPr>
              <a:t>გაუქმება</a:t>
            </a:r>
            <a:r>
              <a:rPr lang="en-US" sz="230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2763562448"/>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Rectangle 8"/>
          <p:cNvSpPr/>
          <p:nvPr/>
        </p:nvSpPr>
        <p:spPr>
          <a:xfrm>
            <a:off x="533400" y="0"/>
            <a:ext cx="2095500" cy="6858000"/>
          </a:xfrm>
          <a:prstGeom prst="rect">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Title 1"/>
          <p:cNvSpPr txBox="1">
            <a:spLocks/>
          </p:cNvSpPr>
          <p:nvPr/>
        </p:nvSpPr>
        <p:spPr>
          <a:xfrm>
            <a:off x="411497" y="6254263"/>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200" dirty="0" smtClean="0">
              <a:solidFill>
                <a:schemeClr val="bg1"/>
              </a:solidFill>
            </a:endParaRPr>
          </a:p>
        </p:txBody>
      </p:sp>
      <p:grpSp>
        <p:nvGrpSpPr>
          <p:cNvPr id="2" name="Group 1"/>
          <p:cNvGrpSpPr/>
          <p:nvPr/>
        </p:nvGrpSpPr>
        <p:grpSpPr>
          <a:xfrm>
            <a:off x="1412204" y="95250"/>
            <a:ext cx="2762923" cy="1352550"/>
            <a:chOff x="1412204" y="219075"/>
            <a:chExt cx="2762923" cy="1352550"/>
          </a:xfrm>
        </p:grpSpPr>
        <p:pic>
          <p:nvPicPr>
            <p:cNvPr id="15" name="Picture 14"/>
            <p:cNvPicPr>
              <a:picLocks noChangeAspect="1"/>
            </p:cNvPicPr>
            <p:nvPr/>
          </p:nvPicPr>
          <p:blipFill rotWithShape="1">
            <a:blip r:embed="rId3" cstate="print">
              <a:extLst>
                <a:ext uri="{BEBA8EAE-BF5A-486C-A8C5-ECC9F3942E4B}">
                  <a14:imgProps xmlns:a14="http://schemas.microsoft.com/office/drawing/2010/main">
                    <a14:imgLayer r:embed="rId4">
                      <a14:imgEffect>
                        <a14:backgroundRemoval t="8532" b="78840" l="5119" r="80205">
                          <a14:backgroundMark x1="26792" y1="60068" x2="26792" y2="60068"/>
                          <a14:backgroundMark x1="29010" y1="59044" x2="29010" y2="59044"/>
                        </a14:backgroundRemoval>
                      </a14:imgEffect>
                    </a14:imgLayer>
                  </a14:imgProps>
                </a:ext>
                <a:ext uri="{28A0092B-C50C-407E-A947-70E740481C1C}">
                  <a14:useLocalDpi xmlns:a14="http://schemas.microsoft.com/office/drawing/2010/main" val="0"/>
                </a:ext>
              </a:extLst>
            </a:blip>
            <a:srcRect l="12391" t="12816" r="54184" b="13539"/>
            <a:stretch/>
          </p:blipFill>
          <p:spPr>
            <a:xfrm>
              <a:off x="1412204" y="219075"/>
              <a:ext cx="1226221" cy="1352550"/>
            </a:xfrm>
            <a:prstGeom prst="rect">
              <a:avLst/>
            </a:prstGeom>
          </p:spPr>
        </p:pic>
        <p:pic>
          <p:nvPicPr>
            <p:cNvPr id="16" name="Picture 15"/>
            <p:cNvPicPr>
              <a:picLocks noChangeAspect="1"/>
            </p:cNvPicPr>
            <p:nvPr/>
          </p:nvPicPr>
          <p:blipFill rotWithShape="1">
            <a:blip r:embed="rId5" cstate="print">
              <a:extLst>
                <a:ext uri="{28A0092B-C50C-407E-A947-70E740481C1C}">
                  <a14:useLocalDpi xmlns:a14="http://schemas.microsoft.com/office/drawing/2010/main" val="0"/>
                </a:ext>
              </a:extLst>
            </a:blip>
            <a:srcRect l="46077" t="12816" r="12035" b="13539"/>
            <a:stretch/>
          </p:blipFill>
          <p:spPr>
            <a:xfrm>
              <a:off x="2638425" y="219075"/>
              <a:ext cx="1536702" cy="1352550"/>
            </a:xfrm>
            <a:prstGeom prst="rect">
              <a:avLst/>
            </a:prstGeom>
          </p:spPr>
        </p:pic>
      </p:grpSp>
      <p:sp>
        <p:nvSpPr>
          <p:cNvPr id="3" name="Round Diagonal Corner Rectangle 2"/>
          <p:cNvSpPr/>
          <p:nvPr/>
        </p:nvSpPr>
        <p:spPr>
          <a:xfrm>
            <a:off x="4345576" y="354396"/>
            <a:ext cx="7617823" cy="542925"/>
          </a:xfrm>
          <a:prstGeom prst="round2DiagRect">
            <a:avLst>
              <a:gd name="adj1" fmla="val 50000"/>
              <a:gd name="adj2" fmla="val 0"/>
            </a:avLst>
          </a:prstGeom>
          <a:solidFill>
            <a:srgbClr val="0070C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ka-GE" sz="2300" b="1" dirty="0" smtClean="0">
                <a:effectLst>
                  <a:outerShdw blurRad="38100" dist="38100" dir="2700000" algn="tl">
                    <a:srgbClr val="000000">
                      <a:alpha val="43137"/>
                    </a:srgbClr>
                  </a:outerShdw>
                </a:effectLst>
              </a:rPr>
              <a:t>მუხლი</a:t>
            </a:r>
            <a:r>
              <a:rPr lang="ka-GE" sz="2300" b="1" dirty="0">
                <a:effectLst>
                  <a:outerShdw blurRad="38100" dist="38100" dir="2700000" algn="tl">
                    <a:srgbClr val="000000">
                      <a:alpha val="43137"/>
                    </a:srgbClr>
                  </a:outerShdw>
                </a:effectLst>
              </a:rPr>
              <a:t> </a:t>
            </a:r>
            <a:r>
              <a:rPr lang="ka-GE" sz="2300" b="1" dirty="0" smtClean="0">
                <a:effectLst>
                  <a:outerShdw blurRad="38100" dist="38100" dir="2700000" algn="tl">
                    <a:srgbClr val="000000">
                      <a:alpha val="43137"/>
                    </a:srgbClr>
                  </a:outerShdw>
                </a:effectLst>
              </a:rPr>
              <a:t>7</a:t>
            </a:r>
            <a:r>
              <a:rPr lang="en-US" sz="2300" b="1" dirty="0">
                <a:effectLst>
                  <a:outerShdw blurRad="38100" dist="38100" dir="2700000" algn="tl">
                    <a:srgbClr val="000000">
                      <a:alpha val="43137"/>
                    </a:srgbClr>
                  </a:outerShdw>
                </a:effectLst>
              </a:rPr>
              <a:t>. </a:t>
            </a:r>
            <a:r>
              <a:rPr lang="ka-GE" sz="2300" b="1" dirty="0">
                <a:effectLst>
                  <a:outerShdw blurRad="38100" dist="38100" dir="2700000" algn="tl">
                    <a:srgbClr val="000000">
                      <a:alpha val="43137"/>
                    </a:srgbClr>
                  </a:outerShdw>
                </a:effectLst>
              </a:rPr>
              <a:t>ტერიტორიული მოწყობის საფუძვლები</a:t>
            </a:r>
            <a:endParaRPr lang="en-US" sz="2300" dirty="0">
              <a:effectLst>
                <a:outerShdw blurRad="38100" dist="38100" dir="2700000" algn="tl">
                  <a:srgbClr val="000000">
                    <a:alpha val="43137"/>
                  </a:srgbClr>
                </a:outerShdw>
              </a:effectLst>
            </a:endParaRPr>
          </a:p>
        </p:txBody>
      </p:sp>
      <p:sp>
        <p:nvSpPr>
          <p:cNvPr id="17" name="Content Placeholder 2"/>
          <p:cNvSpPr txBox="1">
            <a:spLocks/>
          </p:cNvSpPr>
          <p:nvPr/>
        </p:nvSpPr>
        <p:spPr>
          <a:xfrm>
            <a:off x="4260852" y="1152907"/>
            <a:ext cx="7702548" cy="5643179"/>
          </a:xfrm>
          <a:prstGeom prst="rect">
            <a:avLst/>
          </a:prstGeom>
        </p:spPr>
        <p:txBody>
          <a:bodyPr vert="horz" lIns="91440" tIns="45720" rIns="91440" bIns="45720" rtlCol="0">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mn-lt"/>
                <a:ea typeface="+mn-ea"/>
                <a:cs typeface="+mn-cs"/>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just"/>
            <a:r>
              <a:rPr lang="en-US" sz="1300" dirty="0">
                <a:effectLst>
                  <a:outerShdw blurRad="38100" dist="38100" dir="2700000" algn="tl">
                    <a:srgbClr val="000000">
                      <a:alpha val="43137"/>
                    </a:srgbClr>
                  </a:outerShdw>
                </a:effectLst>
                <a:latin typeface="Sylfaen" panose="010A0502050306030303" pitchFamily="18" charset="0"/>
              </a:rPr>
              <a:t>1. </a:t>
            </a:r>
            <a:r>
              <a:rPr lang="ka-GE" sz="1300" dirty="0" smtClean="0">
                <a:effectLst>
                  <a:outerShdw blurRad="38100" dist="38100" dir="2700000" algn="tl">
                    <a:srgbClr val="000000">
                      <a:alpha val="43137"/>
                    </a:srgbClr>
                  </a:outerShdw>
                </a:effectLst>
                <a:latin typeface="Sylfaen" panose="010A0502050306030303" pitchFamily="18" charset="0"/>
              </a:rPr>
              <a:t>   </a:t>
            </a:r>
            <a:r>
              <a:rPr lang="en-US" sz="1300" dirty="0" err="1" smtClean="0">
                <a:effectLst>
                  <a:outerShdw blurRad="38100" dist="38100" dir="2700000" algn="tl">
                    <a:srgbClr val="000000">
                      <a:alpha val="43137"/>
                    </a:srgbClr>
                  </a:outerShdw>
                </a:effectLst>
                <a:latin typeface="Sylfaen" panose="010A0502050306030303" pitchFamily="18" charset="0"/>
              </a:rPr>
              <a:t>საქართველოს</a:t>
            </a:r>
            <a:r>
              <a:rPr lang="en-US" sz="1300" dirty="0" smtClean="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უმაღლეს</a:t>
            </a:r>
            <a:r>
              <a:rPr lang="en-US" sz="1300" dirty="0">
                <a:effectLst>
                  <a:outerShdw blurRad="38100" dist="38100" dir="2700000" algn="tl">
                    <a:srgbClr val="000000">
                      <a:alpha val="43137"/>
                    </a:srgbClr>
                  </a:outerShdw>
                </a:effectLst>
                <a:latin typeface="Sylfaen" panose="010A0502050306030303" pitchFamily="18" charset="0"/>
              </a:rPr>
              <a:t> სახელმწიფო </a:t>
            </a:r>
            <a:r>
              <a:rPr lang="en-US" sz="1300" dirty="0" err="1">
                <a:effectLst>
                  <a:outerShdw blurRad="38100" dist="38100" dir="2700000" algn="tl">
                    <a:srgbClr val="000000">
                      <a:alpha val="43137"/>
                    </a:srgbClr>
                  </a:outerShdw>
                </a:effectLst>
                <a:latin typeface="Sylfaen" panose="010A0502050306030303" pitchFamily="18" charset="0"/>
              </a:rPr>
              <a:t>ორგანოთა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განსაკუთრებულ</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გამგებლობას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მიეკუთვნება</a:t>
            </a:r>
            <a:r>
              <a:rPr lang="en-US" sz="1300" dirty="0">
                <a:effectLst>
                  <a:outerShdw blurRad="38100" dist="38100" dir="2700000" algn="tl">
                    <a:srgbClr val="000000">
                      <a:alpha val="43137"/>
                    </a:srgbClr>
                  </a:outerShdw>
                </a:effectLst>
                <a:latin typeface="Sylfaen" panose="010A0502050306030303" pitchFamily="18" charset="0"/>
              </a:rPr>
              <a:t>:</a:t>
            </a:r>
          </a:p>
          <a:p>
            <a:pPr algn="just"/>
            <a:r>
              <a:rPr lang="en-US" sz="1300" dirty="0">
                <a:effectLst>
                  <a:outerShdw blurRad="38100" dist="38100" dir="2700000" algn="tl">
                    <a:srgbClr val="000000">
                      <a:alpha val="43137"/>
                    </a:srgbClr>
                  </a:outerShdw>
                </a:effectLst>
                <a:latin typeface="Sylfaen" panose="010A0502050306030303" pitchFamily="18" charset="0"/>
              </a:rPr>
              <a:t>ა) </a:t>
            </a:r>
            <a:r>
              <a:rPr lang="en-US" sz="1300" dirty="0" err="1">
                <a:effectLst>
                  <a:outerShdw blurRad="38100" dist="38100" dir="2700000" algn="tl">
                    <a:srgbClr val="000000">
                      <a:alpha val="43137"/>
                    </a:srgbClr>
                  </a:outerShdw>
                </a:effectLst>
                <a:latin typeface="Sylfaen" panose="010A0502050306030303" pitchFamily="18" charset="0"/>
              </a:rPr>
              <a:t>კანონმდებლობა</a:t>
            </a:r>
            <a:r>
              <a:rPr lang="en-US" sz="1300" dirty="0">
                <a:effectLst>
                  <a:outerShdw blurRad="38100" dist="38100" dir="2700000" algn="tl">
                    <a:srgbClr val="000000">
                      <a:alpha val="43137"/>
                    </a:srgbClr>
                  </a:outerShdw>
                </a:effectLst>
                <a:latin typeface="Sylfaen" panose="010A0502050306030303" pitchFamily="18" charset="0"/>
              </a:rPr>
              <a:t> საქართველოს მოქალაქეობის, </a:t>
            </a:r>
            <a:r>
              <a:rPr lang="en-US" sz="1300" dirty="0" err="1">
                <a:effectLst>
                  <a:outerShdw blurRad="38100" dist="38100" dir="2700000" algn="tl">
                    <a:srgbClr val="000000">
                      <a:alpha val="43137"/>
                    </a:srgbClr>
                  </a:outerShdw>
                </a:effectLst>
                <a:latin typeface="Sylfaen" panose="010A0502050306030303" pitchFamily="18" charset="0"/>
              </a:rPr>
              <a:t>ადამიანის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უფლებ</a:t>
            </a:r>
            <a:r>
              <a:rPr lang="ka-GE" sz="1300" dirty="0">
                <a:effectLst>
                  <a:outerShdw blurRad="38100" dist="38100" dir="2700000" algn="tl">
                    <a:srgbClr val="000000">
                      <a:alpha val="43137"/>
                    </a:srgbClr>
                  </a:outerShdw>
                </a:effectLst>
                <a:latin typeface="Sylfaen" panose="010A0502050306030303" pitchFamily="18" charset="0"/>
              </a:rPr>
              <a:t>ების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მიგრაციის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ქვეყანაში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შემოსვლისა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ka-GE" sz="1300" dirty="0">
                <a:effectLst>
                  <a:outerShdw blurRad="38100" dist="38100" dir="2700000" algn="tl">
                    <a:srgbClr val="000000">
                      <a:alpha val="43137"/>
                    </a:srgbClr>
                  </a:outerShdw>
                </a:effectLst>
                <a:latin typeface="Sylfaen" panose="010A0502050306030303" pitchFamily="18" charset="0"/>
              </a:rPr>
              <a:t>ქვეყნიდან </a:t>
            </a:r>
            <a:r>
              <a:rPr lang="en-US" sz="1300" dirty="0" err="1">
                <a:effectLst>
                  <a:outerShdw blurRad="38100" dist="38100" dir="2700000" algn="tl">
                    <a:srgbClr val="000000">
                      <a:alpha val="43137"/>
                    </a:srgbClr>
                  </a:outerShdw>
                </a:effectLst>
                <a:latin typeface="Sylfaen" panose="010A0502050306030303" pitchFamily="18" charset="0"/>
              </a:rPr>
              <a:t>გასვლის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საქართველოში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სხვა</a:t>
            </a:r>
            <a:r>
              <a:rPr lang="en-US" sz="1300" dirty="0">
                <a:effectLst>
                  <a:outerShdw blurRad="38100" dist="38100" dir="2700000" algn="tl">
                    <a:srgbClr val="000000">
                      <a:alpha val="43137"/>
                    </a:srgbClr>
                  </a:outerShdw>
                </a:effectLst>
                <a:latin typeface="Sylfaen" panose="010A0502050306030303" pitchFamily="18" charset="0"/>
              </a:rPr>
              <a:t> სახელმწიფოს </a:t>
            </a:r>
            <a:r>
              <a:rPr lang="en-US" sz="1300" dirty="0" err="1">
                <a:effectLst>
                  <a:outerShdw blurRad="38100" dist="38100" dir="2700000" algn="tl">
                    <a:srgbClr val="000000">
                      <a:alpha val="43137"/>
                    </a:srgbClr>
                  </a:outerShdw>
                </a:effectLst>
                <a:latin typeface="Sylfaen" panose="010A0502050306030303" pitchFamily="18" charset="0"/>
              </a:rPr>
              <a:t>მოქალაქეთა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მოქალაქეობის </a:t>
            </a:r>
            <a:r>
              <a:rPr lang="en-US" sz="1300" dirty="0" err="1">
                <a:effectLst>
                  <a:outerShdw blurRad="38100" dist="38100" dir="2700000" algn="tl">
                    <a:srgbClr val="000000">
                      <a:alpha val="43137"/>
                    </a:srgbClr>
                  </a:outerShdw>
                </a:effectLst>
                <a:latin typeface="Sylfaen" panose="010A0502050306030303" pitchFamily="18" charset="0"/>
              </a:rPr>
              <a:t>არმქონე</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პირთა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დროებით</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ან</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მუდმივად</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ყოფნის</a:t>
            </a:r>
            <a:r>
              <a:rPr lang="en-US" sz="1300" dirty="0">
                <a:effectLst>
                  <a:outerShdw blurRad="38100" dist="38100" dir="2700000" algn="tl">
                    <a:srgbClr val="000000">
                      <a:alpha val="43137"/>
                    </a:srgbClr>
                  </a:outerShdw>
                </a:effectLst>
                <a:latin typeface="Sylfaen" panose="010A0502050306030303" pitchFamily="18" charset="0"/>
              </a:rPr>
              <a:t> შესახებ; </a:t>
            </a:r>
          </a:p>
          <a:p>
            <a:pPr algn="just"/>
            <a:r>
              <a:rPr lang="en-US" sz="1300" dirty="0">
                <a:effectLst>
                  <a:outerShdw blurRad="38100" dist="38100" dir="2700000" algn="tl">
                    <a:srgbClr val="000000">
                      <a:alpha val="43137"/>
                    </a:srgbClr>
                  </a:outerShdw>
                </a:effectLst>
                <a:latin typeface="Sylfaen" panose="010A0502050306030303" pitchFamily="18" charset="0"/>
              </a:rPr>
              <a:t>ბ) </a:t>
            </a:r>
            <a:r>
              <a:rPr lang="en-US" sz="1300" dirty="0" err="1">
                <a:effectLst>
                  <a:outerShdw blurRad="38100" dist="38100" dir="2700000" algn="tl">
                    <a:srgbClr val="000000">
                      <a:alpha val="43137"/>
                    </a:srgbClr>
                  </a:outerShdw>
                </a:effectLst>
                <a:latin typeface="Sylfaen" panose="010A0502050306030303" pitchFamily="18" charset="0"/>
              </a:rPr>
              <a:t>სისხლის</a:t>
            </a:r>
            <a:r>
              <a:rPr lang="ka-GE" sz="1300" dirty="0">
                <a:effectLst>
                  <a:outerShdw blurRad="38100" dist="38100" dir="2700000" algn="tl">
                    <a:srgbClr val="000000">
                      <a:alpha val="43137"/>
                    </a:srgbClr>
                  </a:outerShdw>
                </a:effectLst>
                <a:latin typeface="Sylfaen" panose="010A0502050306030303" pitchFamily="18" charset="0"/>
              </a:rPr>
              <a:t> სამართლის, </a:t>
            </a:r>
            <a:r>
              <a:rPr lang="en-US" sz="1300" dirty="0" err="1">
                <a:effectLst>
                  <a:outerShdw blurRad="38100" dist="38100" dir="2700000" algn="tl">
                    <a:srgbClr val="000000">
                      <a:alpha val="43137"/>
                    </a:srgbClr>
                  </a:outerShdw>
                </a:effectLst>
                <a:latin typeface="Sylfaen" panose="010A0502050306030303" pitchFamily="18" charset="0"/>
              </a:rPr>
              <a:t>სასჯელაღსრულების</a:t>
            </a:r>
            <a:r>
              <a:rPr lang="ka-GE" sz="1300" dirty="0">
                <a:effectLst>
                  <a:outerShdw blurRad="38100" dist="38100" dir="2700000" algn="tl">
                    <a:srgbClr val="000000">
                      <a:alpha val="43137"/>
                    </a:srgbClr>
                  </a:outerShdw>
                </a:effectLst>
                <a:latin typeface="Sylfaen" panose="010A0502050306030303" pitchFamily="18" charset="0"/>
              </a:rPr>
              <a:t>, სამოქალაქო სამართლის, </a:t>
            </a:r>
            <a:r>
              <a:rPr lang="en-US" sz="1300" dirty="0" err="1">
                <a:effectLst>
                  <a:outerShdw blurRad="38100" dist="38100" dir="2700000" algn="tl">
                    <a:srgbClr val="000000">
                      <a:alpha val="43137"/>
                    </a:srgbClr>
                  </a:outerShdw>
                </a:effectLst>
                <a:latin typeface="Sylfaen" panose="010A0502050306030303" pitchFamily="18" charset="0"/>
              </a:rPr>
              <a:t>ინტელექტუალური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საკუთრების</a:t>
            </a:r>
            <a:r>
              <a:rPr lang="ka-GE" sz="1300" dirty="0">
                <a:effectLst>
                  <a:outerShdw blurRad="38100" dist="38100" dir="2700000" algn="tl">
                    <a:srgbClr val="000000">
                      <a:alpha val="43137"/>
                    </a:srgbClr>
                  </a:outerShdw>
                </a:effectLst>
                <a:latin typeface="Sylfaen" panose="010A0502050306030303" pitchFamily="18" charset="0"/>
              </a:rPr>
              <a:t>, ადმინისტრაციული სამართლის</a:t>
            </a:r>
            <a:r>
              <a:rPr lang="en-US" sz="1300" dirty="0">
                <a:effectLst>
                  <a:outerShdw blurRad="38100" dist="38100" dir="2700000" algn="tl">
                    <a:srgbClr val="000000">
                      <a:alpha val="43137"/>
                    </a:srgbClr>
                  </a:outerShdw>
                </a:effectLst>
                <a:latin typeface="Sylfaen" panose="010A0502050306030303" pitchFamily="18" charset="0"/>
              </a:rPr>
              <a:t>,</a:t>
            </a:r>
            <a:r>
              <a:rPr lang="ka-GE" sz="1300" dirty="0">
                <a:effectLst>
                  <a:outerShdw blurRad="38100" dist="38100" dir="2700000" algn="tl">
                    <a:srgbClr val="000000">
                      <a:alpha val="43137"/>
                    </a:srgbClr>
                  </a:outerShdw>
                </a:effectLst>
                <a:latin typeface="Sylfaen" panose="010A0502050306030303" pitchFamily="18" charset="0"/>
              </a:rPr>
              <a:t> შრომის სამართლის, </a:t>
            </a:r>
            <a:r>
              <a:rPr lang="en-US" sz="1300" dirty="0" err="1">
                <a:effectLst>
                  <a:outerShdw blurRad="38100" dist="38100" dir="2700000" algn="tl">
                    <a:srgbClr val="000000">
                      <a:alpha val="43137"/>
                    </a:srgbClr>
                  </a:outerShdw>
                </a:effectLst>
                <a:latin typeface="Sylfaen" panose="010A0502050306030303" pitchFamily="18" charset="0"/>
              </a:rPr>
              <a:t>საპროცესო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კანონმდებლობა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მიწის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წიაღისეულის</a:t>
            </a:r>
            <a:r>
              <a:rPr lang="ka-GE" sz="1300" dirty="0">
                <a:effectLst>
                  <a:outerShdw blurRad="38100" dist="38100" dir="2700000" algn="tl">
                    <a:srgbClr val="000000">
                      <a:alpha val="43137"/>
                    </a:srgbClr>
                  </a:outerShdw>
                </a:effectLst>
                <a:latin typeface="Sylfaen" panose="010A0502050306030303" pitchFamily="18" charset="0"/>
              </a:rPr>
              <a:t>ა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ka-GE" sz="1300" dirty="0">
                <a:effectLst>
                  <a:outerShdw blurRad="38100" dist="38100" dir="2700000" algn="tl">
                    <a:srgbClr val="000000">
                      <a:alpha val="43137"/>
                    </a:srgbClr>
                  </a:outerShdw>
                </a:effectLst>
                <a:latin typeface="Sylfaen" panose="010A0502050306030303" pitchFamily="18" charset="0"/>
              </a:rPr>
              <a:t>სხვა </a:t>
            </a:r>
            <a:r>
              <a:rPr lang="en-US" sz="1300" dirty="0" err="1">
                <a:effectLst>
                  <a:outerShdw blurRad="38100" dist="38100" dir="2700000" algn="tl">
                    <a:srgbClr val="000000">
                      <a:alpha val="43137"/>
                    </a:srgbClr>
                  </a:outerShdw>
                </a:effectLst>
                <a:latin typeface="Sylfaen" panose="010A0502050306030303" pitchFamily="18" charset="0"/>
              </a:rPr>
              <a:t>ბუნებრივი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რესურსების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კანონმდებლობა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ფარმაცევტული</a:t>
            </a:r>
            <a:r>
              <a:rPr lang="en-US" sz="1300" dirty="0">
                <a:effectLst>
                  <a:outerShdw blurRad="38100" dist="38100" dir="2700000" algn="tl">
                    <a:srgbClr val="000000">
                      <a:alpha val="43137"/>
                    </a:srgbClr>
                  </a:outerShdw>
                </a:effectLst>
                <a:latin typeface="Sylfaen" panose="010A0502050306030303" pitchFamily="18" charset="0"/>
              </a:rPr>
              <a:t> </a:t>
            </a:r>
            <a:r>
              <a:rPr lang="ka-GE" sz="1300" dirty="0">
                <a:effectLst>
                  <a:outerShdw blurRad="38100" dist="38100" dir="2700000" algn="tl">
                    <a:srgbClr val="000000">
                      <a:alpha val="43137"/>
                    </a:srgbClr>
                  </a:outerShdw>
                </a:effectLst>
                <a:latin typeface="Sylfaen" panose="010A0502050306030303" pitchFamily="18" charset="0"/>
              </a:rPr>
              <a:t>საშუალებების </a:t>
            </a:r>
            <a:r>
              <a:rPr lang="en-US" sz="1300" dirty="0" err="1">
                <a:effectLst>
                  <a:outerShdw blurRad="38100" dist="38100" dir="2700000" algn="tl">
                    <a:srgbClr val="000000">
                      <a:alpha val="43137"/>
                    </a:srgbClr>
                  </a:outerShdw>
                </a:effectLst>
                <a:latin typeface="Sylfaen" panose="010A0502050306030303" pitchFamily="18" charset="0"/>
              </a:rPr>
              <a:t>კანონმდებლობა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კანონმდებლობა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საგანმანათლებლო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დაწესებულების</a:t>
            </a:r>
            <a:r>
              <a:rPr lang="en-US" sz="1300" dirty="0">
                <a:effectLst>
                  <a:outerShdw blurRad="38100" dist="38100" dir="2700000" algn="tl">
                    <a:srgbClr val="000000">
                      <a:alpha val="43137"/>
                    </a:srgbClr>
                  </a:outerShdw>
                </a:effectLst>
                <a:latin typeface="Sylfaen" panose="010A0502050306030303" pitchFamily="18" charset="0"/>
              </a:rPr>
              <a:t> </a:t>
            </a:r>
            <a:r>
              <a:rPr lang="ka-GE" sz="1300" dirty="0">
                <a:effectLst>
                  <a:outerShdw blurRad="38100" dist="38100" dir="2700000" algn="tl">
                    <a:srgbClr val="000000">
                      <a:alpha val="43137"/>
                    </a:srgbClr>
                  </a:outerShdw>
                </a:effectLst>
                <a:latin typeface="Sylfaen" panose="010A0502050306030303" pitchFamily="18" charset="0"/>
              </a:rPr>
              <a:t>სტატუსის მოპოვების, </a:t>
            </a:r>
            <a:r>
              <a:rPr lang="en-US" sz="1300" dirty="0" err="1">
                <a:effectLst>
                  <a:outerShdw blurRad="38100" dist="38100" dir="2700000" algn="tl">
                    <a:srgbClr val="000000">
                      <a:alpha val="43137"/>
                    </a:srgbClr>
                  </a:outerShdw>
                </a:effectLst>
                <a:latin typeface="Sylfaen" panose="010A0502050306030303" pitchFamily="18" charset="0"/>
              </a:rPr>
              <a:t>აკრედიტაციისა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აკადემიური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ხარისხების</a:t>
            </a:r>
            <a:r>
              <a:rPr lang="en-US" sz="1300" dirty="0">
                <a:effectLst>
                  <a:outerShdw blurRad="38100" dist="38100" dir="2700000" algn="tl">
                    <a:srgbClr val="000000">
                      <a:alpha val="43137"/>
                    </a:srgbClr>
                  </a:outerShdw>
                </a:effectLst>
                <a:latin typeface="Sylfaen" panose="010A0502050306030303" pitchFamily="18" charset="0"/>
              </a:rPr>
              <a:t> შესახებ;</a:t>
            </a:r>
            <a:r>
              <a:rPr lang="ka-GE" sz="1300" dirty="0">
                <a:effectLst>
                  <a:outerShdw blurRad="38100" dist="38100" dir="2700000" algn="tl">
                    <a:srgbClr val="000000">
                      <a:alpha val="43137"/>
                    </a:srgbClr>
                  </a:outerShdw>
                </a:effectLst>
                <a:latin typeface="Sylfaen" panose="010A0502050306030303" pitchFamily="18" charset="0"/>
              </a:rPr>
              <a:t> კანონმდებლობა მეცნიერებათა ეროვნული აკადემიის შესახებ; </a:t>
            </a:r>
            <a:endParaRPr lang="en-US" sz="1300" dirty="0">
              <a:effectLst>
                <a:outerShdw blurRad="38100" dist="38100" dir="2700000" algn="tl">
                  <a:srgbClr val="000000">
                    <a:alpha val="43137"/>
                  </a:srgbClr>
                </a:outerShdw>
              </a:effectLst>
              <a:latin typeface="Sylfaen" panose="010A0502050306030303" pitchFamily="18" charset="0"/>
            </a:endParaRPr>
          </a:p>
          <a:p>
            <a:pPr algn="just"/>
            <a:r>
              <a:rPr lang="en-US" sz="1300" dirty="0">
                <a:effectLst>
                  <a:outerShdw blurRad="38100" dist="38100" dir="2700000" algn="tl">
                    <a:srgbClr val="000000">
                      <a:alpha val="43137"/>
                    </a:srgbClr>
                  </a:outerShdw>
                </a:effectLst>
                <a:latin typeface="Sylfaen" panose="010A0502050306030303" pitchFamily="18" charset="0"/>
              </a:rPr>
              <a:t>გ) </a:t>
            </a:r>
            <a:r>
              <a:rPr lang="ka-GE" sz="1300" dirty="0" smtClean="0">
                <a:effectLst>
                  <a:outerShdw blurRad="38100" dist="38100" dir="2700000" algn="tl">
                    <a:srgbClr val="000000">
                      <a:alpha val="43137"/>
                    </a:srgbClr>
                  </a:outerShdw>
                </a:effectLst>
                <a:latin typeface="Sylfaen" panose="010A0502050306030303" pitchFamily="18" charset="0"/>
              </a:rPr>
              <a:t>  </a:t>
            </a:r>
            <a:r>
              <a:rPr lang="en-US" sz="1300" dirty="0" err="1" smtClean="0">
                <a:effectLst>
                  <a:outerShdw blurRad="38100" dist="38100" dir="2700000" algn="tl">
                    <a:srgbClr val="000000">
                      <a:alpha val="43137"/>
                    </a:srgbClr>
                  </a:outerShdw>
                </a:effectLst>
                <a:latin typeface="Sylfaen" panose="010A0502050306030303" pitchFamily="18" charset="0"/>
              </a:rPr>
              <a:t>საგარეო</a:t>
            </a:r>
            <a:r>
              <a:rPr lang="en-US" sz="1300" dirty="0" smtClean="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პოლიტიკა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საერთაშორისო </a:t>
            </a:r>
            <a:r>
              <a:rPr lang="en-US" sz="1300" dirty="0" err="1">
                <a:effectLst>
                  <a:outerShdw blurRad="38100" dist="38100" dir="2700000" algn="tl">
                    <a:srgbClr val="000000">
                      <a:alpha val="43137"/>
                    </a:srgbClr>
                  </a:outerShdw>
                </a:effectLst>
                <a:latin typeface="Sylfaen" panose="010A0502050306030303" pitchFamily="18" charset="0"/>
              </a:rPr>
              <a:t>ურთიერთობ</a:t>
            </a:r>
            <a:r>
              <a:rPr lang="ka-GE" sz="1300" dirty="0">
                <a:effectLst>
                  <a:outerShdw blurRad="38100" dist="38100" dir="2700000" algn="tl">
                    <a:srgbClr val="000000">
                      <a:alpha val="43137"/>
                    </a:srgbClr>
                  </a:outerShdw>
                </a:effectLst>
                <a:latin typeface="Sylfaen" panose="010A0502050306030303" pitchFamily="18" charset="0"/>
              </a:rPr>
              <a:t>ები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საგარეო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ვაჭრობა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საბაჟო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სატარიფო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რეჟიმები</a:t>
            </a:r>
            <a:r>
              <a:rPr lang="en-US" sz="1300" dirty="0">
                <a:effectLst>
                  <a:outerShdw blurRad="38100" dist="38100" dir="2700000" algn="tl">
                    <a:srgbClr val="000000">
                      <a:alpha val="43137"/>
                    </a:srgbClr>
                  </a:outerShdw>
                </a:effectLst>
                <a:latin typeface="Sylfaen" panose="010A0502050306030303" pitchFamily="18" charset="0"/>
              </a:rPr>
              <a:t>;</a:t>
            </a:r>
          </a:p>
          <a:p>
            <a:pPr algn="just"/>
            <a:r>
              <a:rPr lang="en-US" sz="1300" dirty="0">
                <a:effectLst>
                  <a:outerShdw blurRad="38100" dist="38100" dir="2700000" algn="tl">
                    <a:srgbClr val="000000">
                      <a:alpha val="43137"/>
                    </a:srgbClr>
                  </a:outerShdw>
                </a:effectLst>
                <a:latin typeface="Sylfaen" panose="010A0502050306030303" pitchFamily="18" charset="0"/>
              </a:rPr>
              <a:t>დ) </a:t>
            </a:r>
            <a:r>
              <a:rPr lang="ka-GE" sz="1300" dirty="0" smtClean="0">
                <a:effectLst>
                  <a:outerShdw blurRad="38100" dist="38100" dir="2700000" algn="tl">
                    <a:srgbClr val="000000">
                      <a:alpha val="43137"/>
                    </a:srgbClr>
                  </a:outerShdw>
                </a:effectLst>
                <a:latin typeface="Sylfaen" panose="010A0502050306030303" pitchFamily="18" charset="0"/>
              </a:rPr>
              <a:t>   </a:t>
            </a:r>
            <a:r>
              <a:rPr lang="en-US" sz="1300" dirty="0" err="1" smtClean="0">
                <a:effectLst>
                  <a:outerShdw blurRad="38100" dist="38100" dir="2700000" algn="tl">
                    <a:srgbClr val="000000">
                      <a:alpha val="43137"/>
                    </a:srgbClr>
                  </a:outerShdw>
                </a:effectLst>
                <a:latin typeface="Sylfaen" panose="010A0502050306030303" pitchFamily="18" charset="0"/>
              </a:rPr>
              <a:t>სახელმწიფოს</a:t>
            </a:r>
            <a:r>
              <a:rPr lang="en-US" sz="1300" dirty="0" smtClean="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თავდაცვა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სამხედრო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მრეწველობა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იარაღით</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ვაჭრობა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ომისა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ზავის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საკითხები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საგანგებო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საომარ</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მდგომარეობათა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სამართლებრივი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რეჟიმის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დადგენა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შემოღება</a:t>
            </a:r>
            <a:r>
              <a:rPr lang="en-US" sz="1300" dirty="0">
                <a:effectLst>
                  <a:outerShdw blurRad="38100" dist="38100" dir="2700000" algn="tl">
                    <a:srgbClr val="000000">
                      <a:alpha val="43137"/>
                    </a:srgbClr>
                  </a:outerShdw>
                </a:effectLst>
                <a:latin typeface="Sylfaen" panose="010A0502050306030303" pitchFamily="18" charset="0"/>
              </a:rPr>
              <a:t>; </a:t>
            </a:r>
            <a:r>
              <a:rPr lang="ka-GE" sz="1300" dirty="0">
                <a:effectLst>
                  <a:outerShdw blurRad="38100" dist="38100" dir="2700000" algn="tl">
                    <a:srgbClr val="000000">
                      <a:alpha val="43137"/>
                    </a:srgbClr>
                  </a:outerShdw>
                </a:effectLst>
                <a:latin typeface="Sylfaen" panose="010A0502050306030303" pitchFamily="18" charset="0"/>
              </a:rPr>
              <a:t>შეიარაღებული </a:t>
            </a:r>
            <a:r>
              <a:rPr lang="en-US" sz="1300" dirty="0" err="1">
                <a:effectLst>
                  <a:outerShdw blurRad="38100" dist="38100" dir="2700000" algn="tl">
                    <a:srgbClr val="000000">
                      <a:alpha val="43137"/>
                    </a:srgbClr>
                  </a:outerShdw>
                </a:effectLst>
                <a:latin typeface="Sylfaen" panose="010A0502050306030303" pitchFamily="18" charset="0"/>
              </a:rPr>
              <a:t>ძალები</a:t>
            </a:r>
            <a:r>
              <a:rPr lang="en-US" sz="1300" dirty="0">
                <a:effectLst>
                  <a:outerShdw blurRad="38100" dist="38100" dir="2700000" algn="tl">
                    <a:srgbClr val="000000">
                      <a:alpha val="43137"/>
                    </a:srgbClr>
                  </a:outerShdw>
                </a:effectLst>
                <a:latin typeface="Sylfaen" panose="010A0502050306030303" pitchFamily="18" charset="0"/>
              </a:rPr>
              <a:t>; </a:t>
            </a:r>
            <a:r>
              <a:rPr lang="ka-GE" sz="1300" dirty="0">
                <a:effectLst>
                  <a:outerShdw blurRad="38100" dist="38100" dir="2700000" algn="tl">
                    <a:srgbClr val="000000">
                      <a:alpha val="43137"/>
                    </a:srgbClr>
                  </a:outerShdw>
                </a:effectLst>
                <a:latin typeface="Sylfaen" panose="010A0502050306030303" pitchFamily="18" charset="0"/>
              </a:rPr>
              <a:t>სასამართლოები და პროკურატურა; სახელმწიფო უსაფრთხოება; </a:t>
            </a:r>
            <a:r>
              <a:rPr lang="en-US" sz="1300" dirty="0" err="1">
                <a:effectLst>
                  <a:outerShdw blurRad="38100" dist="38100" dir="2700000" algn="tl">
                    <a:srgbClr val="000000">
                      <a:alpha val="43137"/>
                    </a:srgbClr>
                  </a:outerShdw>
                </a:effectLst>
                <a:latin typeface="Sylfaen" panose="010A0502050306030303" pitchFamily="18" charset="0"/>
              </a:rPr>
              <a:t>კრიმინალური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პოლიცია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გამოძიება</a:t>
            </a:r>
            <a:r>
              <a:rPr lang="en-US" sz="1300" dirty="0">
                <a:effectLst>
                  <a:outerShdw blurRad="38100" dist="38100" dir="2700000" algn="tl">
                    <a:srgbClr val="000000">
                      <a:alpha val="43137"/>
                    </a:srgbClr>
                  </a:outerShdw>
                </a:effectLst>
                <a:latin typeface="Sylfaen" panose="010A0502050306030303" pitchFamily="18" charset="0"/>
              </a:rPr>
              <a:t>; სახელმწიფო </a:t>
            </a:r>
            <a:r>
              <a:rPr lang="en-US" sz="1300" dirty="0" err="1">
                <a:effectLst>
                  <a:outerShdw blurRad="38100" dist="38100" dir="2700000" algn="tl">
                    <a:srgbClr val="000000">
                      <a:alpha val="43137"/>
                    </a:srgbClr>
                  </a:outerShdw>
                </a:effectLst>
                <a:latin typeface="Sylfaen" panose="010A0502050306030303" pitchFamily="18" charset="0"/>
              </a:rPr>
              <a:t>საზღვრის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სტატუსი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რეჟიმი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დაცვა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სასაზღვრო-სანიტარ</a:t>
            </a:r>
            <a:r>
              <a:rPr lang="ka-GE" sz="1300" dirty="0">
                <a:effectLst>
                  <a:outerShdw blurRad="38100" dist="38100" dir="2700000" algn="tl">
                    <a:srgbClr val="000000">
                      <a:alpha val="43137"/>
                    </a:srgbClr>
                  </a:outerShdw>
                </a:effectLst>
                <a:latin typeface="Sylfaen" panose="010A0502050306030303" pitchFamily="18" charset="0"/>
              </a:rPr>
              <a:t>ი</a:t>
            </a:r>
            <a:r>
              <a:rPr lang="en-US" sz="1300" dirty="0" err="1">
                <a:effectLst>
                  <a:outerShdw blurRad="38100" dist="38100" dir="2700000" algn="tl">
                    <a:srgbClr val="000000">
                      <a:alpha val="43137"/>
                    </a:srgbClr>
                  </a:outerShdw>
                </a:effectLst>
                <a:latin typeface="Sylfaen" panose="010A0502050306030303" pitchFamily="18" charset="0"/>
              </a:rPr>
              <a:t>ული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კორდონი</a:t>
            </a:r>
            <a:r>
              <a:rPr lang="en-US" sz="1300" dirty="0">
                <a:effectLst>
                  <a:outerShdw blurRad="38100" dist="38100" dir="2700000" algn="tl">
                    <a:srgbClr val="000000">
                      <a:alpha val="43137"/>
                    </a:srgbClr>
                  </a:outerShdw>
                </a:effectLst>
                <a:latin typeface="Sylfaen" panose="010A0502050306030303" pitchFamily="18" charset="0"/>
              </a:rPr>
              <a:t>;</a:t>
            </a:r>
          </a:p>
          <a:p>
            <a:pPr algn="just"/>
            <a:r>
              <a:rPr lang="en-US" sz="1300" dirty="0">
                <a:effectLst>
                  <a:outerShdw blurRad="38100" dist="38100" dir="2700000" algn="tl">
                    <a:srgbClr val="000000">
                      <a:alpha val="43137"/>
                    </a:srgbClr>
                  </a:outerShdw>
                </a:effectLst>
                <a:latin typeface="Sylfaen" panose="010A0502050306030303" pitchFamily="18" charset="0"/>
              </a:rPr>
              <a:t>ე) </a:t>
            </a:r>
            <a:r>
              <a:rPr lang="ka-GE" sz="1300" dirty="0" smtClean="0">
                <a:effectLst>
                  <a:outerShdw blurRad="38100" dist="38100" dir="2700000" algn="tl">
                    <a:srgbClr val="000000">
                      <a:alpha val="43137"/>
                    </a:srgbClr>
                  </a:outerShdw>
                </a:effectLst>
                <a:latin typeface="Sylfaen" panose="010A0502050306030303" pitchFamily="18" charset="0"/>
              </a:rPr>
              <a:t>   </a:t>
            </a:r>
            <a:r>
              <a:rPr lang="en-US" sz="1300" dirty="0" err="1" smtClean="0">
                <a:effectLst>
                  <a:outerShdw blurRad="38100" dist="38100" dir="2700000" algn="tl">
                    <a:srgbClr val="000000">
                      <a:alpha val="43137"/>
                    </a:srgbClr>
                  </a:outerShdw>
                </a:effectLst>
                <a:latin typeface="Sylfaen" panose="010A0502050306030303" pitchFamily="18" charset="0"/>
              </a:rPr>
              <a:t>სახელმწიფო</a:t>
            </a:r>
            <a:r>
              <a:rPr lang="en-US" sz="1300" dirty="0" smtClean="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ფინანსები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სახელმწიფო </a:t>
            </a:r>
            <a:r>
              <a:rPr lang="en-US" sz="1300" dirty="0" err="1">
                <a:effectLst>
                  <a:outerShdw blurRad="38100" dist="38100" dir="2700000" algn="tl">
                    <a:srgbClr val="000000">
                      <a:alpha val="43137"/>
                    </a:srgbClr>
                  </a:outerShdw>
                </a:effectLst>
                <a:latin typeface="Sylfaen" panose="010A0502050306030303" pitchFamily="18" charset="0"/>
              </a:rPr>
              <a:t>სესხი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ფულის</a:t>
            </a:r>
            <a:r>
              <a:rPr lang="en-US" sz="1300" dirty="0">
                <a:effectLst>
                  <a:outerShdw blurRad="38100" dist="38100" dir="2700000" algn="tl">
                    <a:srgbClr val="000000">
                      <a:alpha val="43137"/>
                    </a:srgbClr>
                  </a:outerShdw>
                </a:effectLst>
                <a:latin typeface="Sylfaen" panose="010A0502050306030303" pitchFamily="18" charset="0"/>
              </a:rPr>
              <a:t> </a:t>
            </a:r>
            <a:r>
              <a:rPr lang="ka-GE" sz="1300" dirty="0">
                <a:effectLst>
                  <a:outerShdw blurRad="38100" dist="38100" dir="2700000" algn="tl">
                    <a:srgbClr val="000000">
                      <a:alpha val="43137"/>
                    </a:srgbClr>
                  </a:outerShdw>
                </a:effectLst>
                <a:latin typeface="Sylfaen" panose="010A0502050306030303" pitchFamily="18" charset="0"/>
              </a:rPr>
              <a:t>მოჭრა და ემისია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საბანკო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საკრედიტო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სადაზღვევო</a:t>
            </a:r>
            <a:r>
              <a:rPr lang="ka-GE"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საგადასახადო</a:t>
            </a:r>
            <a:r>
              <a:rPr lang="en-US" sz="1300" dirty="0">
                <a:effectLst>
                  <a:outerShdw blurRad="38100" dist="38100" dir="2700000" algn="tl">
                    <a:srgbClr val="000000">
                      <a:alpha val="43137"/>
                    </a:srgbClr>
                  </a:outerShdw>
                </a:effectLst>
                <a:latin typeface="Sylfaen" panose="010A0502050306030303" pitchFamily="18" charset="0"/>
              </a:rPr>
              <a:t> </a:t>
            </a:r>
            <a:r>
              <a:rPr lang="ka-GE" sz="1300" dirty="0">
                <a:effectLst>
                  <a:outerShdw blurRad="38100" dist="38100" dir="2700000" algn="tl">
                    <a:srgbClr val="000000">
                      <a:alpha val="43137"/>
                    </a:srgbClr>
                  </a:outerShdw>
                </a:effectLst>
                <a:latin typeface="Sylfaen" panose="010A0502050306030303" pitchFamily="18" charset="0"/>
              </a:rPr>
              <a:t>და სახელმწიფოებრივი მნიშვნელობის ვაჭრობის </a:t>
            </a:r>
            <a:r>
              <a:rPr lang="en-US" sz="1300" dirty="0" err="1">
                <a:effectLst>
                  <a:outerShdw blurRad="38100" dist="38100" dir="2700000" algn="tl">
                    <a:srgbClr val="000000">
                      <a:alpha val="43137"/>
                    </a:srgbClr>
                  </a:outerShdw>
                </a:effectLst>
                <a:latin typeface="Sylfaen" panose="010A0502050306030303" pitchFamily="18" charset="0"/>
              </a:rPr>
              <a:t>კანონმდებლობა</a:t>
            </a:r>
            <a:r>
              <a:rPr lang="en-US" sz="1300" dirty="0">
                <a:effectLst>
                  <a:outerShdw blurRad="38100" dist="38100" dir="2700000" algn="tl">
                    <a:srgbClr val="000000">
                      <a:alpha val="43137"/>
                    </a:srgbClr>
                  </a:outerShdw>
                </a:effectLst>
                <a:latin typeface="Sylfaen" panose="010A0502050306030303" pitchFamily="18" charset="0"/>
              </a:rPr>
              <a:t>; </a:t>
            </a:r>
          </a:p>
          <a:p>
            <a:pPr algn="just"/>
            <a:r>
              <a:rPr lang="en-US" sz="1300" dirty="0">
                <a:effectLst>
                  <a:outerShdw blurRad="38100" dist="38100" dir="2700000" algn="tl">
                    <a:srgbClr val="000000">
                      <a:alpha val="43137"/>
                    </a:srgbClr>
                  </a:outerShdw>
                </a:effectLst>
                <a:latin typeface="Sylfaen" panose="010A0502050306030303" pitchFamily="18" charset="0"/>
              </a:rPr>
              <a:t>ვ) </a:t>
            </a:r>
            <a:r>
              <a:rPr lang="ka-GE" sz="1300" dirty="0" smtClean="0">
                <a:effectLst>
                  <a:outerShdw blurRad="38100" dist="38100" dir="2700000" algn="tl">
                    <a:srgbClr val="000000">
                      <a:alpha val="43137"/>
                    </a:srgbClr>
                  </a:outerShdw>
                </a:effectLst>
                <a:latin typeface="Sylfaen" panose="010A0502050306030303" pitchFamily="18" charset="0"/>
              </a:rPr>
              <a:t>      </a:t>
            </a:r>
            <a:r>
              <a:rPr lang="en-US" sz="1300" dirty="0" err="1" smtClean="0">
                <a:effectLst>
                  <a:outerShdw blurRad="38100" dist="38100" dir="2700000" algn="tl">
                    <a:srgbClr val="000000">
                      <a:alpha val="43137"/>
                    </a:srgbClr>
                  </a:outerShdw>
                </a:effectLst>
                <a:latin typeface="Sylfaen" panose="010A0502050306030303" pitchFamily="18" charset="0"/>
              </a:rPr>
              <a:t>სახელმწიფოებრივი</a:t>
            </a:r>
            <a:r>
              <a:rPr lang="en-US" sz="1300" dirty="0" smtClean="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მნიშვნელობის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რკინიგზა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საავტომობილო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გზები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ერთიანი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ენერგეტიკული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სისტემა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რეჟიმი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კავშირგაბმულობა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ტერიტორიული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წყლების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საჰაერო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სივრცის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კონტინენტური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შელფის</a:t>
            </a:r>
            <a:r>
              <a:rPr lang="ka-GE"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განსაკუთრებული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ეკონომიკური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ზონის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სტატუს</a:t>
            </a:r>
            <a:r>
              <a:rPr lang="ka-GE" sz="1300" dirty="0">
                <a:effectLst>
                  <a:outerShdw blurRad="38100" dist="38100" dir="2700000" algn="tl">
                    <a:srgbClr val="000000">
                      <a:alpha val="43137"/>
                    </a:srgbClr>
                  </a:outerShdw>
                </a:effectLst>
                <a:latin typeface="Sylfaen" panose="010A0502050306030303" pitchFamily="18" charset="0"/>
              </a:rPr>
              <a:t>ებ</a:t>
            </a:r>
            <a:r>
              <a:rPr lang="en-US" sz="1300" dirty="0">
                <a:effectLst>
                  <a:outerShdw blurRad="38100" dist="38100" dir="2700000" algn="tl">
                    <a:srgbClr val="000000">
                      <a:alpha val="43137"/>
                    </a:srgbClr>
                  </a:outerShdw>
                </a:effectLst>
                <a:latin typeface="Sylfaen" panose="010A0502050306030303" pitchFamily="18" charset="0"/>
              </a:rPr>
              <a:t>ი</a:t>
            </a:r>
            <a:r>
              <a:rPr lang="ka-GE" sz="1300" dirty="0">
                <a:effectLst>
                  <a:outerShdw blurRad="38100" dist="38100" dir="2700000" algn="tl">
                    <a:srgbClr val="000000">
                      <a:alpha val="43137"/>
                    </a:srgbClr>
                  </a:outerShdw>
                </a:effectLst>
                <a:latin typeface="Sylfaen" panose="010A0502050306030303" pitchFamily="18" charset="0"/>
              </a:rPr>
              <a:t> და </a:t>
            </a:r>
            <a:r>
              <a:rPr lang="en-US" sz="1300" dirty="0" err="1">
                <a:effectLst>
                  <a:outerShdw blurRad="38100" dist="38100" dir="2700000" algn="tl">
                    <a:srgbClr val="000000">
                      <a:alpha val="43137"/>
                    </a:srgbClr>
                  </a:outerShdw>
                </a:effectLst>
                <a:latin typeface="Sylfaen" panose="010A0502050306030303" pitchFamily="18" charset="0"/>
              </a:rPr>
              <a:t>მათი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დაცვა</a:t>
            </a:r>
            <a:r>
              <a:rPr lang="en-US" sz="1300" dirty="0">
                <a:effectLst>
                  <a:outerShdw blurRad="38100" dist="38100" dir="2700000" algn="tl">
                    <a:srgbClr val="000000">
                      <a:alpha val="43137"/>
                    </a:srgbClr>
                  </a:outerShdw>
                </a:effectLst>
                <a:latin typeface="Sylfaen" panose="010A0502050306030303" pitchFamily="18" charset="0"/>
              </a:rPr>
              <a:t>;</a:t>
            </a:r>
            <a:r>
              <a:rPr lang="ka-GE" sz="1300" dirty="0">
                <a:effectLst>
                  <a:outerShdw blurRad="38100" dist="38100" dir="2700000" algn="tl">
                    <a:srgbClr val="000000">
                      <a:alpha val="43137"/>
                    </a:srgbClr>
                  </a:outerShdw>
                </a:effectLst>
                <a:latin typeface="Sylfaen" panose="010A0502050306030303" pitchFamily="18" charset="0"/>
              </a:rPr>
              <a:t> ავიაცია; </a:t>
            </a:r>
            <a:r>
              <a:rPr lang="en-US" sz="1300" dirty="0" err="1">
                <a:effectLst>
                  <a:outerShdw blurRad="38100" dist="38100" dir="2700000" algn="tl">
                    <a:srgbClr val="000000">
                      <a:alpha val="43137"/>
                    </a:srgbClr>
                  </a:outerShdw>
                </a:effectLst>
                <a:latin typeface="Sylfaen" panose="010A0502050306030303" pitchFamily="18" charset="0"/>
              </a:rPr>
              <a:t>სავაჭრო</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ფლოტი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გემთა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ალმები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სახელმწიფოებრივი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მნიშვნელობის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ნავსადგურები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თევზჭერა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ოკეანესა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ღია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ზღვაში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მეტეოროლოგი</a:t>
            </a:r>
            <a:r>
              <a:rPr lang="ka-GE" sz="1300" dirty="0">
                <a:effectLst>
                  <a:outerShdw blurRad="38100" dist="38100" dir="2700000" algn="tl">
                    <a:srgbClr val="000000">
                      <a:alpha val="43137"/>
                    </a:srgbClr>
                  </a:outerShdw>
                </a:effectLst>
                <a:latin typeface="Sylfaen" panose="010A0502050306030303" pitchFamily="18" charset="0"/>
              </a:rPr>
              <a:t>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გარემოს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მდგომარეობაზე</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დაკვირვების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სისტემა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სტანდარტები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ეტალონები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გეოდეზია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კარტოგრაფია</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ზუსტი</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დროის</a:t>
            </a:r>
            <a:r>
              <a:rPr lang="en-US" sz="1300" dirty="0">
                <a:effectLst>
                  <a:outerShdw blurRad="38100" dist="38100" dir="2700000" algn="tl">
                    <a:srgbClr val="000000">
                      <a:alpha val="43137"/>
                    </a:srgbClr>
                  </a:outerShdw>
                </a:effectLst>
                <a:latin typeface="Sylfaen" panose="010A0502050306030303" pitchFamily="18" charset="0"/>
              </a:rPr>
              <a:t> </a:t>
            </a:r>
            <a:r>
              <a:rPr lang="en-US" sz="1300" dirty="0" err="1">
                <a:effectLst>
                  <a:outerShdw blurRad="38100" dist="38100" dir="2700000" algn="tl">
                    <a:srgbClr val="000000">
                      <a:alpha val="43137"/>
                    </a:srgbClr>
                  </a:outerShdw>
                </a:effectLst>
                <a:latin typeface="Sylfaen" panose="010A0502050306030303" pitchFamily="18" charset="0"/>
              </a:rPr>
              <a:t>დადგენა</a:t>
            </a:r>
            <a:r>
              <a:rPr lang="en-US" sz="1300" dirty="0">
                <a:effectLst>
                  <a:outerShdw blurRad="38100" dist="38100" dir="2700000" algn="tl">
                    <a:srgbClr val="000000">
                      <a:alpha val="43137"/>
                    </a:srgbClr>
                  </a:outerShdw>
                </a:effectLst>
                <a:latin typeface="Sylfaen" panose="010A0502050306030303" pitchFamily="18" charset="0"/>
              </a:rPr>
              <a:t>; სახელმწიფო </a:t>
            </a:r>
            <a:r>
              <a:rPr lang="en-US" sz="1300" dirty="0" err="1">
                <a:effectLst>
                  <a:outerShdw blurRad="38100" dist="38100" dir="2700000" algn="tl">
                    <a:srgbClr val="000000">
                      <a:alpha val="43137"/>
                    </a:srgbClr>
                  </a:outerShdw>
                </a:effectLst>
                <a:latin typeface="Sylfaen" panose="010A0502050306030303" pitchFamily="18" charset="0"/>
              </a:rPr>
              <a:t>სტატისტიკა</a:t>
            </a:r>
            <a:r>
              <a:rPr lang="en-US" sz="1300" dirty="0">
                <a:effectLst>
                  <a:outerShdw blurRad="38100" dist="38100" dir="2700000" algn="tl">
                    <a:srgbClr val="000000">
                      <a:alpha val="43137"/>
                    </a:srgbClr>
                  </a:outerShdw>
                </a:effectLst>
                <a:latin typeface="Sylfaen" panose="010A0502050306030303" pitchFamily="18" charset="0"/>
              </a:rPr>
              <a:t>.</a:t>
            </a:r>
          </a:p>
        </p:txBody>
      </p:sp>
      <p:sp>
        <p:nvSpPr>
          <p:cNvPr id="19" name="Title 1"/>
          <p:cNvSpPr txBox="1">
            <a:spLocks/>
          </p:cNvSpPr>
          <p:nvPr/>
        </p:nvSpPr>
        <p:spPr>
          <a:xfrm>
            <a:off x="488049" y="6265376"/>
            <a:ext cx="2186202" cy="541824"/>
          </a:xfrm>
          <a:prstGeom prst="rect">
            <a:avLst/>
          </a:prstGeom>
        </p:spPr>
        <p:txBody>
          <a:bodyPr vert="horz" lIns="91440" tIns="45720" rIns="91440" bIns="45720" rtlCol="0" anchor="b">
            <a:normAutofit/>
          </a:bodyPr>
          <a:lstStyle>
            <a:lvl1pPr algn="ctr" defTabSz="914400" rtl="0" eaLnBrk="1" latinLnBrk="0" hangingPunct="1">
              <a:lnSpc>
                <a:spcPct val="90000"/>
              </a:lnSpc>
              <a:spcBef>
                <a:spcPct val="0"/>
              </a:spcBef>
              <a:buNone/>
              <a:defRPr sz="6000" kern="1200">
                <a:solidFill>
                  <a:schemeClr val="tx1"/>
                </a:solidFill>
                <a:latin typeface="+mj-lt"/>
                <a:ea typeface="+mj-ea"/>
                <a:cs typeface="+mj-cs"/>
              </a:defRPr>
            </a:lvl1pPr>
          </a:lstStyle>
          <a:p>
            <a:pPr>
              <a:lnSpc>
                <a:spcPct val="120000"/>
              </a:lnSpc>
            </a:pPr>
            <a:endParaRPr lang="ka-GE" sz="1100" dirty="0" smtClean="0">
              <a:solidFill>
                <a:schemeClr val="bg1"/>
              </a:solidFill>
            </a:endParaRPr>
          </a:p>
        </p:txBody>
      </p:sp>
    </p:spTree>
    <p:extLst>
      <p:ext uri="{BB962C8B-B14F-4D97-AF65-F5344CB8AC3E}">
        <p14:creationId xmlns:p14="http://schemas.microsoft.com/office/powerpoint/2010/main" val="3572726403"/>
      </p:ext>
    </p:extLst>
  </p:cSld>
  <p:clrMapOvr>
    <a:masterClrMapping/>
  </p:clrMapOvr>
  <mc:AlternateContent xmlns:mc="http://schemas.openxmlformats.org/markup-compatibility/2006" xmlns:p14="http://schemas.microsoft.com/office/powerpoint/2010/main">
    <mc:Choice Requires="p14">
      <p:transition spd="slow" p14:dur="2000"/>
    </mc:Choice>
    <mc:Fallback xmlns="">
      <p:transition spd="slow"/>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47" presetClass="entr" presetSubtype="0" fill="hold" nodeType="afterEffect">
                                  <p:stCondLst>
                                    <p:cond delay="0"/>
                                  </p:stCondLst>
                                  <p:childTnLst>
                                    <p:set>
                                      <p:cBhvr>
                                        <p:cTn id="6" dur="1" fill="hold">
                                          <p:stCondLst>
                                            <p:cond delay="0"/>
                                          </p:stCondLst>
                                        </p:cTn>
                                        <p:tgtEl>
                                          <p:spTgt spid="2"/>
                                        </p:tgtEl>
                                        <p:attrNameLst>
                                          <p:attrName>style.visibility</p:attrName>
                                        </p:attrNameLst>
                                      </p:cBhvr>
                                      <p:to>
                                        <p:strVal val="visible"/>
                                      </p:to>
                                    </p:set>
                                    <p:animEffect transition="in" filter="fade">
                                      <p:cBhvr>
                                        <p:cTn id="7" dur="1000"/>
                                        <p:tgtEl>
                                          <p:spTgt spid="2"/>
                                        </p:tgtEl>
                                      </p:cBhvr>
                                    </p:animEffect>
                                    <p:anim calcmode="lin" valueType="num">
                                      <p:cBhvr>
                                        <p:cTn id="8" dur="1000" fill="hold"/>
                                        <p:tgtEl>
                                          <p:spTgt spid="2"/>
                                        </p:tgtEl>
                                        <p:attrNameLst>
                                          <p:attrName>ppt_x</p:attrName>
                                        </p:attrNameLst>
                                      </p:cBhvr>
                                      <p:tavLst>
                                        <p:tav tm="0">
                                          <p:val>
                                            <p:strVal val="#ppt_x"/>
                                          </p:val>
                                        </p:tav>
                                        <p:tav tm="100000">
                                          <p:val>
                                            <p:strVal val="#ppt_x"/>
                                          </p:val>
                                        </p:tav>
                                      </p:tavLst>
                                    </p:anim>
                                    <p:anim calcmode="lin" valueType="num">
                                      <p:cBhvr>
                                        <p:cTn id="9" dur="1000" fill="hold"/>
                                        <p:tgtEl>
                                          <p:spTgt spid="2"/>
                                        </p:tgtEl>
                                        <p:attrNameLst>
                                          <p:attrName>ppt_y</p:attrName>
                                        </p:attrNameLst>
                                      </p:cBhvr>
                                      <p:tavLst>
                                        <p:tav tm="0">
                                          <p:val>
                                            <p:strVal val="#ppt_y-.1"/>
                                          </p:val>
                                        </p:tav>
                                        <p:tav tm="100000">
                                          <p:val>
                                            <p:strVal val="#ppt_y"/>
                                          </p:val>
                                        </p:tav>
                                      </p:tavLst>
                                    </p:anim>
                                  </p:childTnLst>
                                </p:cTn>
                              </p:par>
                              <p:par>
                                <p:cTn id="10" presetID="42" presetClass="exit" presetSubtype="0" fill="hold" grpId="0" nodeType="withEffect" nodePh="1">
                                  <p:stCondLst>
                                    <p:cond delay="0"/>
                                  </p:stCondLst>
                                  <p:endCondLst>
                                    <p:cond evt="begin" delay="0">
                                      <p:tn val="10"/>
                                    </p:cond>
                                  </p:endCondLst>
                                  <p:childTnLst>
                                    <p:animEffect transition="out" filter="fade">
                                      <p:cBhvr>
                                        <p:cTn id="11" dur="1000"/>
                                        <p:tgtEl>
                                          <p:spTgt spid="4"/>
                                        </p:tgtEl>
                                      </p:cBhvr>
                                    </p:animEffect>
                                    <p:anim calcmode="lin" valueType="num">
                                      <p:cBhvr>
                                        <p:cTn id="12" dur="1000"/>
                                        <p:tgtEl>
                                          <p:spTgt spid="4"/>
                                        </p:tgtEl>
                                        <p:attrNameLst>
                                          <p:attrName>ppt_x</p:attrName>
                                        </p:attrNameLst>
                                      </p:cBhvr>
                                      <p:tavLst>
                                        <p:tav tm="0">
                                          <p:val>
                                            <p:strVal val="ppt_x"/>
                                          </p:val>
                                        </p:tav>
                                        <p:tav tm="100000">
                                          <p:val>
                                            <p:strVal val="ppt_x"/>
                                          </p:val>
                                        </p:tav>
                                      </p:tavLst>
                                    </p:anim>
                                    <p:anim calcmode="lin" valueType="num">
                                      <p:cBhvr>
                                        <p:cTn id="13" dur="1000"/>
                                        <p:tgtEl>
                                          <p:spTgt spid="4"/>
                                        </p:tgtEl>
                                        <p:attrNameLst>
                                          <p:attrName>ppt_y</p:attrName>
                                        </p:attrNameLst>
                                      </p:cBhvr>
                                      <p:tavLst>
                                        <p:tav tm="0">
                                          <p:val>
                                            <p:strVal val="ppt_y"/>
                                          </p:val>
                                        </p:tav>
                                        <p:tav tm="100000">
                                          <p:val>
                                            <p:strVal val="ppt_y+.1"/>
                                          </p:val>
                                        </p:tav>
                                      </p:tavLst>
                                    </p:anim>
                                    <p:set>
                                      <p:cBhvr>
                                        <p:cTn id="14" dur="1" fill="hold">
                                          <p:stCondLst>
                                            <p:cond delay="999"/>
                                          </p:stCondLst>
                                        </p:cTn>
                                        <p:tgtEl>
                                          <p:spTgt spid="4"/>
                                        </p:tgtEl>
                                        <p:attrNameLst>
                                          <p:attrName>style.visibility</p:attrName>
                                        </p:attrNameLst>
                                      </p:cBhvr>
                                      <p:to>
                                        <p:strVal val="hidden"/>
                                      </p:to>
                                    </p:set>
                                  </p:childTnLst>
                                </p:cTn>
                              </p:par>
                            </p:childTnLst>
                          </p:cTn>
                        </p:par>
                        <p:par>
                          <p:cTn id="15" fill="hold">
                            <p:stCondLst>
                              <p:cond delay="1000"/>
                            </p:stCondLst>
                            <p:childTnLst>
                              <p:par>
                                <p:cTn id="16" presetID="22" presetClass="entr" presetSubtype="8" fill="hold" grpId="0" nodeType="afterEffect">
                                  <p:stCondLst>
                                    <p:cond delay="0"/>
                                  </p:stCondLst>
                                  <p:childTnLst>
                                    <p:set>
                                      <p:cBhvr>
                                        <p:cTn id="17" dur="1" fill="hold">
                                          <p:stCondLst>
                                            <p:cond delay="0"/>
                                          </p:stCondLst>
                                        </p:cTn>
                                        <p:tgtEl>
                                          <p:spTgt spid="3"/>
                                        </p:tgtEl>
                                        <p:attrNameLst>
                                          <p:attrName>style.visibility</p:attrName>
                                        </p:attrNameLst>
                                      </p:cBhvr>
                                      <p:to>
                                        <p:strVal val="visible"/>
                                      </p:to>
                                    </p:set>
                                    <p:animEffect transition="in" filter="wipe(left)">
                                      <p:cBhvr>
                                        <p:cTn id="18" dur="500"/>
                                        <p:tgtEl>
                                          <p:spTgt spid="3"/>
                                        </p:tgtEl>
                                      </p:cBhvr>
                                    </p:animEffect>
                                  </p:childTnLst>
                                </p:cTn>
                              </p:par>
                              <p:par>
                                <p:cTn id="19" presetID="2" presetClass="entr" presetSubtype="4" fill="hold" grpId="0" nodeType="withEffect" nodePh="1">
                                  <p:stCondLst>
                                    <p:cond delay="0"/>
                                  </p:stCondLst>
                                  <p:endCondLst>
                                    <p:cond evt="begin" delay="0">
                                      <p:tn val="19"/>
                                    </p:cond>
                                  </p:endCondLst>
                                  <p:childTnLst>
                                    <p:set>
                                      <p:cBhvr>
                                        <p:cTn id="20" dur="1" fill="hold">
                                          <p:stCondLst>
                                            <p:cond delay="0"/>
                                          </p:stCondLst>
                                        </p:cTn>
                                        <p:tgtEl>
                                          <p:spTgt spid="19"/>
                                        </p:tgtEl>
                                        <p:attrNameLst>
                                          <p:attrName>style.visibility</p:attrName>
                                        </p:attrNameLst>
                                      </p:cBhvr>
                                      <p:to>
                                        <p:strVal val="visible"/>
                                      </p:to>
                                    </p:set>
                                    <p:anim calcmode="lin" valueType="num">
                                      <p:cBhvr additive="base">
                                        <p:cTn id="21" dur="500" fill="hold"/>
                                        <p:tgtEl>
                                          <p:spTgt spid="19"/>
                                        </p:tgtEl>
                                        <p:attrNameLst>
                                          <p:attrName>ppt_x</p:attrName>
                                        </p:attrNameLst>
                                      </p:cBhvr>
                                      <p:tavLst>
                                        <p:tav tm="0">
                                          <p:val>
                                            <p:strVal val="#ppt_x"/>
                                          </p:val>
                                        </p:tav>
                                        <p:tav tm="100000">
                                          <p:val>
                                            <p:strVal val="#ppt_x"/>
                                          </p:val>
                                        </p:tav>
                                      </p:tavLst>
                                    </p:anim>
                                    <p:anim calcmode="lin" valueType="num">
                                      <p:cBhvr additive="base">
                                        <p:cTn id="22" dur="500" fill="hold"/>
                                        <p:tgtEl>
                                          <p:spTgt spid="19"/>
                                        </p:tgtEl>
                                        <p:attrNameLst>
                                          <p:attrName>ppt_y</p:attrName>
                                        </p:attrNameLst>
                                      </p:cBhvr>
                                      <p:tavLst>
                                        <p:tav tm="0">
                                          <p:val>
                                            <p:strVal val="1+#ppt_h/2"/>
                                          </p:val>
                                        </p:tav>
                                        <p:tav tm="100000">
                                          <p:val>
                                            <p:strVal val="#ppt_y"/>
                                          </p:val>
                                        </p:tav>
                                      </p:tavLst>
                                    </p:anim>
                                  </p:childTnLst>
                                </p:cTn>
                              </p:par>
                            </p:childTnLst>
                          </p:cTn>
                        </p:par>
                        <p:par>
                          <p:cTn id="23" fill="hold">
                            <p:stCondLst>
                              <p:cond delay="1500"/>
                            </p:stCondLst>
                            <p:childTnLst>
                              <p:par>
                                <p:cTn id="24" presetID="22" presetClass="entr" presetSubtype="1" fill="hold" grpId="0" nodeType="afterEffect">
                                  <p:stCondLst>
                                    <p:cond delay="0"/>
                                  </p:stCondLst>
                                  <p:childTnLst>
                                    <p:set>
                                      <p:cBhvr>
                                        <p:cTn id="25" dur="1" fill="hold">
                                          <p:stCondLst>
                                            <p:cond delay="0"/>
                                          </p:stCondLst>
                                        </p:cTn>
                                        <p:tgtEl>
                                          <p:spTgt spid="17"/>
                                        </p:tgtEl>
                                        <p:attrNameLst>
                                          <p:attrName>style.visibility</p:attrName>
                                        </p:attrNameLst>
                                      </p:cBhvr>
                                      <p:to>
                                        <p:strVal val="visible"/>
                                      </p:to>
                                    </p:set>
                                    <p:animEffect transition="in" filter="wipe(up)">
                                      <p:cBhvr>
                                        <p:cTn id="26" dur="500"/>
                                        <p:tgtEl>
                                          <p:spTgt spid="1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3" grpId="0" animBg="1"/>
      <p:bldP spid="17" grpId="0"/>
      <p:bldP spid="19"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2595</TotalTime>
  <Words>1612</Words>
  <Application>Microsoft Office PowerPoint</Application>
  <PresentationFormat>Widescreen</PresentationFormat>
  <Paragraphs>316</Paragraphs>
  <Slides>41</Slides>
  <Notes>41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41</vt:i4>
      </vt:variant>
    </vt:vector>
  </HeadingPairs>
  <TitlesOfParts>
    <vt:vector size="47" baseType="lpstr">
      <vt:lpstr>Arial</vt:lpstr>
      <vt:lpstr>Bodoni Poster</vt:lpstr>
      <vt:lpstr>Calibri</vt:lpstr>
      <vt:lpstr>Calibri Light</vt:lpstr>
      <vt:lpstr>Sylfaen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რეგლამენტის ძირითადი საკითხების მიმოხილვა საპარლამენტო სხვა რესპუბლიკების მაგალითზე</dc:title>
  <dc:creator>Ketevan Kratsashvili</dc:creator>
  <cp:lastModifiedBy>tornike cheishvili</cp:lastModifiedBy>
  <cp:revision>426</cp:revision>
  <dcterms:created xsi:type="dcterms:W3CDTF">2017-08-07T11:30:20Z</dcterms:created>
  <dcterms:modified xsi:type="dcterms:W3CDTF">2018-02-01T10:09:38Z</dcterms:modified>
</cp:coreProperties>
</file>